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2" roundtripDataSignature="AMtx7mi+PkJ28gOxvuss+3FnyWRcpD2E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customschemas.google.com/relationships/presentationmetadata" Target="metadata"/><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6a9af18e6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36a9af18e64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6a9af18e6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36a9af18e64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6a9af18e64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6a9af18e64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6a9af18e64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6a9af18e64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6a9af18e6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36a9af18e64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6a9af18e6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6a9af18e64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6a9af18e6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36a9af18e64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6a9af18e6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36a9af18e64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6a9af18e64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36a9af18e64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6a9af18e6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36a9af18e64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6a9af18e64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36a9af18e64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6a9af18e64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36a9af18e64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6a9af18e64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36a9af18e64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6a9af18e64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36a9af18e64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6a9af18e6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6a9af18e6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6a9af18e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36a9af18e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6a9af18e6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36a9af18e64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6a9af18e6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36a9af18e64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6a9af18e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36a9af18e6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6a9af18e6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36a9af18e6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6a9af18e6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36a9af18e64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6a9af18e6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36a9af18e64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6a9af18e6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6a9af18e64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6a9af18e6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6a9af18e64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6a9af18e6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6a9af18e64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6a9af18e6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36a9af18e64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6a9af18e6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36a9af18e64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6a9af18e6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6a9af18e64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6a9af18e6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36a9af18e64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6a9af18e6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36a9af18e64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6a9af18e6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36a9af18e64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6a9af18e6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36a9af18e64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6a9af18e6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36a9af18e64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6a9af18e6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36a9af18e64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6a9af18e6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36a9af18e64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6a9af18e6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36a9af18e64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6a9af18e64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36a9af18e64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6a9af18e6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36a9af18e64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6a9af18e64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36a9af18e64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6a9af18e64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36a9af18e64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6a9af18e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36a9af18e64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6a9af18e6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36a9af18e64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0F131C"/>
                </a:solidFill>
                <a:highlight>
                  <a:srgbClr val="F2F5FA"/>
                </a:highlight>
              </a:rPr>
              <a:t>Depending on the domain, you might even consider fine-tuning a smaller model (this is in fact something we’ve done at Cognition).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6a9af18e6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36a9af18e64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6a9af18e6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36a9af18e64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6a9af18e64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36a9af18e64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6a9af18e6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36a9af18e64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6a9af18e64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36a9af18e64_0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6a9af18e64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36a9af18e64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6a9af18e64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36a9af18e64_0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Vibe_cod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hyperlink" Target="https://github.com/ye-kyaw-thu/too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hyperlink" Target="https://medium.com/@nomannayeem/building-ai-agents-that-actually-remember-a-developers-guide-to-memory-management-in-2025-062fd0be80a1"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hyperlink" Target="https://github.com/ye-kyaw-thu/myParaphras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hyperlink" Target="https://osu-nlp-group.github.io/Mind2Web/"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salt-nlp.github.io/Design2Code/" TargetMode="Externa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va.landing.ai/demo/agentic-od" TargetMode="Externa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4.png"/><Relationship Id="rId4" Type="http://schemas.openxmlformats.org/officeDocument/2006/relationships/image" Target="../media/image48.png"/><Relationship Id="rId5"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0.png"/><Relationship Id="rId4" Type="http://schemas.openxmlformats.org/officeDocument/2006/relationships/hyperlink" Target="https://cognition.ai/blog/dont-build-multi-agents#principles-of-context-engineeri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62.png"/><Relationship Id="rId6" Type="http://schemas.openxmlformats.org/officeDocument/2006/relationships/hyperlink" Target="https://flappybird.io/"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0.png"/><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www.youtube.com/watch?v=DNKb1IoJoaU" TargetMode="External"/><Relationship Id="rId4" Type="http://schemas.openxmlformats.org/officeDocument/2006/relationships/hyperlink" Target="https://github.com/NoviScl/Design2Code?tab=readme-ov-file" TargetMode="External"/><Relationship Id="rId5" Type="http://schemas.openxmlformats.org/officeDocument/2006/relationships/hyperlink" Target="https://www.youtube.com/watch?v=a3SjRsqV9ZA&amp;t=1s" TargetMode="External"/><Relationship Id="rId6" Type="http://schemas.openxmlformats.org/officeDocument/2006/relationships/hyperlink" Target="https://www.youtube.com/watch?v=lcNVAyNlp20&amp;t=1s" TargetMode="External"/><Relationship Id="rId7" Type="http://schemas.openxmlformats.org/officeDocument/2006/relationships/hyperlink" Target="https://www.youtube.com/watch?v=kJLiOGle3Lw&amp;t=2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github.com/ye-kyaw-thu" TargetMode="External"/><Relationship Id="rId4" Type="http://schemas.openxmlformats.org/officeDocument/2006/relationships/hyperlink" Target="https://arxiv.org/abs/2305.11554" TargetMode="External"/><Relationship Id="rId5" Type="http://schemas.openxmlformats.org/officeDocument/2006/relationships/hyperlink" Target="https://arxiv.org/abs/2307.13854" TargetMode="External"/><Relationship Id="rId6" Type="http://schemas.openxmlformats.org/officeDocument/2006/relationships/hyperlink" Target="https://medium.com/@nomannayeem/building-ai-agents-that-actually-remember-a-developers-guide-to-memory-management-in-2025-062fd0be80a1"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arxiv.org/abs/2407.16741" TargetMode="External"/><Relationship Id="rId4" Type="http://schemas.openxmlformats.org/officeDocument/2006/relationships/hyperlink" Target="https://arxiv.org/abs/2306.06070" TargetMode="External"/><Relationship Id="rId5" Type="http://schemas.openxmlformats.org/officeDocument/2006/relationships/hyperlink" Target="https://osu-nlp-group.github.io/Mind2Web/" TargetMode="External"/><Relationship Id="rId6" Type="http://schemas.openxmlformats.org/officeDocument/2006/relationships/hyperlink" Target="https://flappybird.io/" TargetMode="External"/><Relationship Id="rId7" Type="http://schemas.openxmlformats.org/officeDocument/2006/relationships/hyperlink" Target="https://salt-nlp.github.io/Design2Code/"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www.youtube.com/watch?v=KrRD7r7y7NY&amp;list=PLW0CAVDRXv0Y7LxtdHAqx_QedUt8HIsKc" TargetMode="External"/><Relationship Id="rId4" Type="http://schemas.openxmlformats.org/officeDocument/2006/relationships/hyperlink" Target="https://va.landing.ai/demo/agentic-od" TargetMode="External"/><Relationship Id="rId5" Type="http://schemas.openxmlformats.org/officeDocument/2006/relationships/hyperlink" Target="https://va.landing.ai/demo/api/Qwen2%20VL%20Images%20VQA" TargetMode="External"/><Relationship Id="rId6" Type="http://schemas.openxmlformats.org/officeDocument/2006/relationships/hyperlink" Target="https://www.youtube.com/watch?v=LCEmiRjPEtQ" TargetMode="External"/><Relationship Id="rId7" Type="http://schemas.openxmlformats.org/officeDocument/2006/relationships/hyperlink" Target="https://github.com/Shubhamsaboo/awesome-llm-app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hyperlink" Target="https://sites.google.com/site/yekyawthunlp/" TargetMode="External"/><Relationship Id="rId4" Type="http://schemas.openxmlformats.org/officeDocument/2006/relationships/hyperlink" Target="https://github.com/ye-kyaw-th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259025" y="1120875"/>
            <a:ext cx="8520600" cy="13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LLM Agents</a:t>
            </a:r>
            <a:endParaRPr sz="4222"/>
          </a:p>
        </p:txBody>
      </p:sp>
      <p:sp>
        <p:nvSpPr>
          <p:cNvPr id="55" name="Google Shape;55;p1"/>
          <p:cNvSpPr txBox="1"/>
          <p:nvPr>
            <p:ph idx="1" type="subTitle"/>
          </p:nvPr>
        </p:nvSpPr>
        <p:spPr>
          <a:xfrm>
            <a:off x="311700" y="2422275"/>
            <a:ext cx="8520600" cy="17589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SzPct val="117646"/>
              <a:buNone/>
            </a:pPr>
            <a:r>
              <a:rPr lang="en">
                <a:solidFill>
                  <a:srgbClr val="0000FF"/>
                </a:solidFill>
              </a:rPr>
              <a:t>Super AI Engineer (Season 5)</a:t>
            </a:r>
            <a:endParaRPr>
              <a:solidFill>
                <a:srgbClr val="0000FF"/>
              </a:solidFill>
            </a:endParaRPr>
          </a:p>
          <a:p>
            <a:pPr indent="0" lvl="0" marL="0" rtl="0" algn="ctr">
              <a:lnSpc>
                <a:spcPct val="100000"/>
              </a:lnSpc>
              <a:spcBef>
                <a:spcPts val="0"/>
              </a:spcBef>
              <a:spcAft>
                <a:spcPts val="0"/>
              </a:spcAft>
              <a:buSzPct val="117646"/>
              <a:buNone/>
            </a:pPr>
            <a:r>
              <a:t/>
            </a:r>
            <a:endParaRPr/>
          </a:p>
          <a:p>
            <a:pPr indent="0" lvl="0" marL="0" rtl="0" algn="ctr">
              <a:lnSpc>
                <a:spcPct val="100000"/>
              </a:lnSpc>
              <a:spcBef>
                <a:spcPts val="0"/>
              </a:spcBef>
              <a:spcAft>
                <a:spcPts val="0"/>
              </a:spcAft>
              <a:buSzPct val="117646"/>
              <a:buNone/>
            </a:pPr>
            <a:r>
              <a:rPr lang="en"/>
              <a:t>Ye Kyaw Thu</a:t>
            </a:r>
            <a:br>
              <a:rPr lang="en"/>
            </a:br>
            <a:r>
              <a:rPr lang="en"/>
              <a:t>Lab Leader, LU Lab., Myanmar</a:t>
            </a:r>
            <a:endParaRPr/>
          </a:p>
          <a:p>
            <a:pPr indent="0" lvl="0" marL="0" rtl="0" algn="ctr">
              <a:lnSpc>
                <a:spcPct val="100000"/>
              </a:lnSpc>
              <a:spcBef>
                <a:spcPts val="0"/>
              </a:spcBef>
              <a:spcAft>
                <a:spcPts val="0"/>
              </a:spcAft>
              <a:buSzPct val="117646"/>
              <a:buNone/>
            </a:pPr>
            <a:r>
              <a:rPr lang="en"/>
              <a:t>Visiting Professor, NECTEC, Thailand</a:t>
            </a:r>
            <a:endParaRPr/>
          </a:p>
        </p:txBody>
      </p:sp>
      <p:sp>
        <p:nvSpPr>
          <p:cNvPr id="56" name="Google Shape;56;p1"/>
          <p:cNvSpPr txBox="1"/>
          <p:nvPr/>
        </p:nvSpPr>
        <p:spPr>
          <a:xfrm>
            <a:off x="259025" y="4296750"/>
            <a:ext cx="2507100" cy="4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24 June 2025 (Tue)</a:t>
            </a:r>
            <a:endParaRPr b="0" i="0" sz="1800" u="none" cap="none" strike="noStrike">
              <a:solidFill>
                <a:schemeClr val="dk2"/>
              </a:solidFill>
              <a:latin typeface="Arial"/>
              <a:ea typeface="Arial"/>
              <a:cs typeface="Arial"/>
              <a:sym typeface="Arial"/>
            </a:endParaRPr>
          </a:p>
        </p:txBody>
      </p:sp>
      <p:pic>
        <p:nvPicPr>
          <p:cNvPr id="57" name="Google Shape;57;p1" title="LU-lab-logo.png"/>
          <p:cNvPicPr preferRelativeResize="0"/>
          <p:nvPr/>
        </p:nvPicPr>
        <p:blipFill rotWithShape="1">
          <a:blip r:embed="rId3">
            <a:alphaModFix/>
          </a:blip>
          <a:srcRect b="0" l="0" r="0" t="0"/>
          <a:stretch/>
        </p:blipFill>
        <p:spPr>
          <a:xfrm>
            <a:off x="6819200" y="191300"/>
            <a:ext cx="2020002" cy="715050"/>
          </a:xfrm>
          <a:prstGeom prst="rect">
            <a:avLst/>
          </a:prstGeom>
          <a:noFill/>
          <a:ln>
            <a:noFill/>
          </a:ln>
          <a:effectLst>
            <a:outerShdw blurRad="57150" rotWithShape="0" algn="bl" dir="5400000" dist="19050">
              <a:srgbClr val="000000">
                <a:alpha val="49411"/>
              </a:srgbClr>
            </a:outerShdw>
          </a:effectLst>
        </p:spPr>
      </p:pic>
      <p:pic>
        <p:nvPicPr>
          <p:cNvPr id="58" name="Google Shape;58;p1" title="1547191178.png"/>
          <p:cNvPicPr preferRelativeResize="0"/>
          <p:nvPr/>
        </p:nvPicPr>
        <p:blipFill rotWithShape="1">
          <a:blip r:embed="rId4">
            <a:alphaModFix/>
          </a:blip>
          <a:srcRect b="0" l="0" r="0" t="0"/>
          <a:stretch/>
        </p:blipFill>
        <p:spPr>
          <a:xfrm>
            <a:off x="414349" y="142875"/>
            <a:ext cx="2507100" cy="89680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5" name="Google Shape;125;p10"/>
          <p:cNvPicPr preferRelativeResize="0"/>
          <p:nvPr/>
        </p:nvPicPr>
        <p:blipFill rotWithShape="1">
          <a:blip r:embed="rId3">
            <a:alphaModFix/>
          </a:blip>
          <a:srcRect b="0" l="0" r="0" t="0"/>
          <a:stretch/>
        </p:blipFill>
        <p:spPr>
          <a:xfrm>
            <a:off x="666350" y="1211050"/>
            <a:ext cx="7817074" cy="3452175"/>
          </a:xfrm>
          <a:prstGeom prst="rect">
            <a:avLst/>
          </a:prstGeom>
          <a:noFill/>
          <a:ln>
            <a:noFill/>
          </a:ln>
          <a:effectLst>
            <a:outerShdw blurRad="57150" rotWithShape="0" algn="bl" dir="5400000" dist="19050">
              <a:srgbClr val="000000">
                <a:alpha val="49803"/>
              </a:srgbClr>
            </a:outerShdw>
          </a:effectLst>
        </p:spPr>
      </p:pic>
      <p:sp>
        <p:nvSpPr>
          <p:cNvPr id="126" name="Google Shape;126;p10"/>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 </a:t>
            </a:r>
            <a:endParaRPr/>
          </a:p>
          <a:p>
            <a:pPr indent="0" lvl="0" marL="0" rtl="0" algn="l">
              <a:lnSpc>
                <a:spcPct val="100000"/>
              </a:lnSpc>
              <a:spcBef>
                <a:spcPts val="0"/>
              </a:spcBef>
              <a:spcAft>
                <a:spcPts val="0"/>
              </a:spcAft>
              <a:buSzPct val="111111"/>
              <a:buNone/>
            </a:pPr>
            <a:r>
              <a:rPr lang="en"/>
              <a:t>(Gemini 2.5 Flash with Myanmar Proverbs)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32" name="Google Shape;132;p11"/>
          <p:cNvPicPr preferRelativeResize="0"/>
          <p:nvPr/>
        </p:nvPicPr>
        <p:blipFill rotWithShape="1">
          <a:blip r:embed="rId3">
            <a:alphaModFix/>
          </a:blip>
          <a:srcRect b="0" l="0" r="0" t="0"/>
          <a:stretch/>
        </p:blipFill>
        <p:spPr>
          <a:xfrm>
            <a:off x="774300" y="1169150"/>
            <a:ext cx="7850550" cy="3748851"/>
          </a:xfrm>
          <a:prstGeom prst="rect">
            <a:avLst/>
          </a:prstGeom>
          <a:noFill/>
          <a:ln>
            <a:noFill/>
          </a:ln>
          <a:effectLst>
            <a:outerShdw blurRad="57150" rotWithShape="0" algn="bl" dir="5400000" dist="19050">
              <a:srgbClr val="000000">
                <a:alpha val="49803"/>
              </a:srgbClr>
            </a:outerShdw>
          </a:effectLst>
        </p:spPr>
      </p:pic>
      <p:sp>
        <p:nvSpPr>
          <p:cNvPr id="133" name="Google Shape;133;p11"/>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 </a:t>
            </a:r>
            <a:endParaRPr/>
          </a:p>
          <a:p>
            <a:pPr indent="0" lvl="0" marL="0" rtl="0" algn="l">
              <a:lnSpc>
                <a:spcPct val="100000"/>
              </a:lnSpc>
              <a:spcBef>
                <a:spcPts val="0"/>
              </a:spcBef>
              <a:spcAft>
                <a:spcPts val="0"/>
              </a:spcAft>
              <a:buSzPct val="111111"/>
              <a:buNone/>
            </a:pPr>
            <a:r>
              <a:rPr lang="en"/>
              <a:t>(Gemini 2.5 Flash with Myanmar Proverbs)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39" name="Google Shape;139;p12"/>
          <p:cNvPicPr preferRelativeResize="0"/>
          <p:nvPr/>
        </p:nvPicPr>
        <p:blipFill rotWithShape="1">
          <a:blip r:embed="rId3">
            <a:alphaModFix/>
          </a:blip>
          <a:srcRect b="0" l="0" r="0" t="0"/>
          <a:stretch/>
        </p:blipFill>
        <p:spPr>
          <a:xfrm>
            <a:off x="457200" y="1170125"/>
            <a:ext cx="8171199" cy="3645492"/>
          </a:xfrm>
          <a:prstGeom prst="rect">
            <a:avLst/>
          </a:prstGeom>
          <a:noFill/>
          <a:ln>
            <a:noFill/>
          </a:ln>
          <a:effectLst>
            <a:outerShdw blurRad="57150" rotWithShape="0" algn="bl" dir="5400000" dist="19050">
              <a:srgbClr val="000000">
                <a:alpha val="49803"/>
              </a:srgbClr>
            </a:outerShdw>
          </a:effectLst>
        </p:spPr>
      </p:pic>
      <p:sp>
        <p:nvSpPr>
          <p:cNvPr id="140" name="Google Shape;140;p12"/>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 </a:t>
            </a:r>
            <a:endParaRPr/>
          </a:p>
          <a:p>
            <a:pPr indent="0" lvl="0" marL="0" rtl="0" algn="l">
              <a:lnSpc>
                <a:spcPct val="100000"/>
              </a:lnSpc>
              <a:spcBef>
                <a:spcPts val="0"/>
              </a:spcBef>
              <a:spcAft>
                <a:spcPts val="0"/>
              </a:spcAft>
              <a:buSzPct val="111111"/>
              <a:buNone/>
            </a:pPr>
            <a:r>
              <a:rPr lang="en"/>
              <a:t>(Gemini 2.5 Flash with Myanmar Proverbs)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6" name="Google Shape;146;p13"/>
          <p:cNvPicPr preferRelativeResize="0"/>
          <p:nvPr/>
        </p:nvPicPr>
        <p:blipFill rotWithShape="1">
          <a:blip r:embed="rId3">
            <a:alphaModFix/>
          </a:blip>
          <a:srcRect b="0" l="0" r="0" t="0"/>
          <a:stretch/>
        </p:blipFill>
        <p:spPr>
          <a:xfrm>
            <a:off x="381000" y="1170125"/>
            <a:ext cx="8241304" cy="3645492"/>
          </a:xfrm>
          <a:prstGeom prst="rect">
            <a:avLst/>
          </a:prstGeom>
          <a:noFill/>
          <a:ln>
            <a:noFill/>
          </a:ln>
          <a:effectLst>
            <a:outerShdw blurRad="57150" rotWithShape="0" algn="bl" dir="5400000" dist="19050">
              <a:srgbClr val="000000">
                <a:alpha val="49803"/>
              </a:srgbClr>
            </a:outerShdw>
          </a:effectLst>
        </p:spPr>
      </p:pic>
      <p:sp>
        <p:nvSpPr>
          <p:cNvPr id="147" name="Google Shape;147;p13"/>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 </a:t>
            </a:r>
            <a:endParaRPr/>
          </a:p>
          <a:p>
            <a:pPr indent="0" lvl="0" marL="0" rtl="0" algn="l">
              <a:lnSpc>
                <a:spcPct val="100000"/>
              </a:lnSpc>
              <a:spcBef>
                <a:spcPts val="0"/>
              </a:spcBef>
              <a:spcAft>
                <a:spcPts val="0"/>
              </a:spcAft>
              <a:buSzPct val="111111"/>
              <a:buNone/>
            </a:pPr>
            <a:r>
              <a:rPr lang="en"/>
              <a:t>(Gemini 2.5 Flash with Myanmar Proverbs)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3" name="Google Shape;153;p14"/>
          <p:cNvPicPr preferRelativeResize="0"/>
          <p:nvPr/>
        </p:nvPicPr>
        <p:blipFill rotWithShape="1">
          <a:blip r:embed="rId3">
            <a:alphaModFix/>
          </a:blip>
          <a:srcRect b="0" l="0" r="0" t="0"/>
          <a:stretch/>
        </p:blipFill>
        <p:spPr>
          <a:xfrm>
            <a:off x="593275" y="1044750"/>
            <a:ext cx="7955375" cy="3868974"/>
          </a:xfrm>
          <a:prstGeom prst="rect">
            <a:avLst/>
          </a:prstGeom>
          <a:noFill/>
          <a:ln>
            <a:noFill/>
          </a:ln>
          <a:effectLst>
            <a:outerShdw blurRad="57150" rotWithShape="0" algn="bl" dir="5400000" dist="19050">
              <a:srgbClr val="000000">
                <a:alpha val="49803"/>
              </a:srgbClr>
            </a:outerShdw>
          </a:effectLst>
        </p:spPr>
      </p:pic>
      <p:sp>
        <p:nvSpPr>
          <p:cNvPr id="154" name="Google Shape;154;p14"/>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 </a:t>
            </a:r>
            <a:endParaRPr/>
          </a:p>
          <a:p>
            <a:pPr indent="0" lvl="0" marL="0" rtl="0" algn="l">
              <a:lnSpc>
                <a:spcPct val="100000"/>
              </a:lnSpc>
              <a:spcBef>
                <a:spcPts val="0"/>
              </a:spcBef>
              <a:spcAft>
                <a:spcPts val="0"/>
              </a:spcAft>
              <a:buSzPct val="111111"/>
              <a:buNone/>
            </a:pPr>
            <a:r>
              <a:rPr lang="en"/>
              <a:t>(Gemini 2.5 Flash with Myanmar Proverbs)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Agents are Essential for LLMs</a:t>
            </a:r>
            <a:endParaRPr/>
          </a:p>
          <a:p>
            <a:pPr indent="0" lvl="0" marL="0" rtl="0" algn="l">
              <a:lnSpc>
                <a:spcPct val="100000"/>
              </a:lnSpc>
              <a:spcBef>
                <a:spcPts val="0"/>
              </a:spcBef>
              <a:spcAft>
                <a:spcPts val="0"/>
              </a:spcAft>
              <a:buSzPct val="111111"/>
              <a:buNone/>
            </a:pPr>
            <a:r>
              <a:t/>
            </a:r>
            <a:endParaRPr/>
          </a:p>
        </p:txBody>
      </p:sp>
      <p:sp>
        <p:nvSpPr>
          <p:cNvPr id="160" name="Google Shape;160;p15"/>
          <p:cNvSpPr txBox="1"/>
          <p:nvPr>
            <p:ph idx="1" type="body"/>
          </p:nvPr>
        </p:nvSpPr>
        <p:spPr>
          <a:xfrm>
            <a:off x="311700" y="1020650"/>
            <a:ext cx="8520600" cy="3710700"/>
          </a:xfrm>
          <a:prstGeom prst="rect">
            <a:avLst/>
          </a:prstGeom>
          <a:noFill/>
          <a:ln>
            <a:noFill/>
          </a:ln>
        </p:spPr>
        <p:txBody>
          <a:bodyPr anchorCtr="0" anchor="t" bIns="91425" lIns="91425" spcFirstLastPara="1" rIns="91425" wrap="square" tIns="91425">
            <a:normAutofit fontScale="85000" lnSpcReduction="10000"/>
          </a:bodyPr>
          <a:lstStyle/>
          <a:p>
            <a:pPr indent="-363537" lvl="0" marL="457200" rtl="0" algn="l">
              <a:lnSpc>
                <a:spcPct val="115000"/>
              </a:lnSpc>
              <a:spcBef>
                <a:spcPts val="0"/>
              </a:spcBef>
              <a:spcAft>
                <a:spcPts val="0"/>
              </a:spcAft>
              <a:buSzPct val="100000"/>
              <a:buChar char="●"/>
            </a:pPr>
            <a:r>
              <a:rPr lang="en" sz="2500"/>
              <a:t>Hallucination &amp; Factual Accuracy: LLMs can generate confident but incorrect information, especially when dealing with uncertain topics.</a:t>
            </a:r>
            <a:endParaRPr sz="2500"/>
          </a:p>
          <a:p>
            <a:pPr indent="-363537" lvl="0" marL="457200" rtl="0" algn="l">
              <a:lnSpc>
                <a:spcPct val="115000"/>
              </a:lnSpc>
              <a:spcBef>
                <a:spcPts val="0"/>
              </a:spcBef>
              <a:spcAft>
                <a:spcPts val="0"/>
              </a:spcAft>
              <a:buSzPct val="100000"/>
              <a:buChar char="●"/>
            </a:pPr>
            <a:r>
              <a:rPr lang="en" sz="2500"/>
              <a:t>Data Transparency &amp; Freshness:</a:t>
            </a:r>
            <a:endParaRPr sz="2500"/>
          </a:p>
          <a:p>
            <a:pPr indent="-363537" lvl="1" marL="914400" rtl="0" algn="l">
              <a:lnSpc>
                <a:spcPct val="115000"/>
              </a:lnSpc>
              <a:spcBef>
                <a:spcPts val="0"/>
              </a:spcBef>
              <a:spcAft>
                <a:spcPts val="0"/>
              </a:spcAft>
              <a:buSzPct val="100000"/>
              <a:buChar char="○"/>
            </a:pPr>
            <a:r>
              <a:rPr lang="en" sz="2500"/>
              <a:t>Lack of transparency regarding their training data.</a:t>
            </a:r>
            <a:endParaRPr sz="2500"/>
          </a:p>
          <a:p>
            <a:pPr indent="-363537" lvl="1" marL="914400" rtl="0" algn="l">
              <a:lnSpc>
                <a:spcPct val="115000"/>
              </a:lnSpc>
              <a:spcBef>
                <a:spcPts val="0"/>
              </a:spcBef>
              <a:spcAft>
                <a:spcPts val="0"/>
              </a:spcAft>
              <a:buSzPct val="100000"/>
              <a:buChar char="○"/>
            </a:pPr>
            <a:r>
              <a:rPr lang="en" sz="2500"/>
              <a:t>Trained on static datasets, leading to outdated knowledge.</a:t>
            </a:r>
            <a:endParaRPr sz="2500"/>
          </a:p>
          <a:p>
            <a:pPr indent="-363537" lvl="0" marL="457200" rtl="0" algn="l">
              <a:lnSpc>
                <a:spcPct val="115000"/>
              </a:lnSpc>
              <a:spcBef>
                <a:spcPts val="0"/>
              </a:spcBef>
              <a:spcAft>
                <a:spcPts val="0"/>
              </a:spcAft>
              <a:buSzPct val="100000"/>
              <a:buChar char="●"/>
            </a:pPr>
            <a:r>
              <a:rPr lang="en" sz="2500"/>
              <a:t>Limited Interaction with the Outside World:</a:t>
            </a:r>
            <a:endParaRPr sz="2500"/>
          </a:p>
          <a:p>
            <a:pPr indent="-363537" lvl="1" marL="914400" rtl="0" algn="l">
              <a:lnSpc>
                <a:spcPct val="115000"/>
              </a:lnSpc>
              <a:spcBef>
                <a:spcPts val="0"/>
              </a:spcBef>
              <a:spcAft>
                <a:spcPts val="0"/>
              </a:spcAft>
              <a:buSzPct val="100000"/>
              <a:buChar char="○"/>
            </a:pPr>
            <a:r>
              <a:rPr lang="en" sz="2500"/>
              <a:t>Cannot inherently interact with real-world systems or dynamic information (even with web search capabilities, deep interaction is limited).</a:t>
            </a:r>
            <a:endParaRPr sz="2500"/>
          </a:p>
        </p:txBody>
      </p:sp>
      <p:sp>
        <p:nvSpPr>
          <p:cNvPr id="161" name="Google Shape;1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Agents are Essential for LLMs</a:t>
            </a:r>
            <a:endParaRPr/>
          </a:p>
          <a:p>
            <a:pPr indent="0" lvl="0" marL="0" rtl="0" algn="l">
              <a:lnSpc>
                <a:spcPct val="100000"/>
              </a:lnSpc>
              <a:spcBef>
                <a:spcPts val="0"/>
              </a:spcBef>
              <a:spcAft>
                <a:spcPts val="0"/>
              </a:spcAft>
              <a:buSzPct val="111111"/>
              <a:buNone/>
            </a:pPr>
            <a:r>
              <a:t/>
            </a:r>
            <a:endParaRPr/>
          </a:p>
        </p:txBody>
      </p:sp>
      <p:sp>
        <p:nvSpPr>
          <p:cNvPr id="167" name="Google Shape;167;p16"/>
          <p:cNvSpPr txBox="1"/>
          <p:nvPr>
            <p:ph idx="1" type="body"/>
          </p:nvPr>
        </p:nvSpPr>
        <p:spPr>
          <a:xfrm>
            <a:off x="311700" y="1020650"/>
            <a:ext cx="8520600" cy="37107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Need for Context &amp; Specialization:</a:t>
            </a:r>
            <a:endParaRPr sz="2500"/>
          </a:p>
          <a:p>
            <a:pPr indent="-387350" lvl="1" marL="914400" rtl="0" algn="l">
              <a:lnSpc>
                <a:spcPct val="115000"/>
              </a:lnSpc>
              <a:spcBef>
                <a:spcPts val="0"/>
              </a:spcBef>
              <a:spcAft>
                <a:spcPts val="0"/>
              </a:spcAft>
              <a:buSzPts val="2500"/>
              <a:buChar char="○"/>
            </a:pPr>
            <a:r>
              <a:rPr lang="en" sz="2500"/>
              <a:t>Difficulty incorporating private company data or domain-specific knowledge.</a:t>
            </a:r>
            <a:endParaRPr sz="2500"/>
          </a:p>
          <a:p>
            <a:pPr indent="-387350" lvl="0" marL="457200" rtl="0" algn="l">
              <a:lnSpc>
                <a:spcPct val="115000"/>
              </a:lnSpc>
              <a:spcBef>
                <a:spcPts val="0"/>
              </a:spcBef>
              <a:spcAft>
                <a:spcPts val="0"/>
              </a:spcAft>
              <a:buSzPts val="2500"/>
              <a:buChar char="●"/>
            </a:pPr>
            <a:r>
              <a:rPr lang="en" sz="2500"/>
              <a:t>Agents bridge these gaps by enabling LLMs to:</a:t>
            </a:r>
            <a:endParaRPr sz="2500"/>
          </a:p>
          <a:p>
            <a:pPr indent="-387350" lvl="1" marL="914400" rtl="0" algn="l">
              <a:lnSpc>
                <a:spcPct val="115000"/>
              </a:lnSpc>
              <a:spcBef>
                <a:spcPts val="0"/>
              </a:spcBef>
              <a:spcAft>
                <a:spcPts val="0"/>
              </a:spcAft>
              <a:buSzPts val="2500"/>
              <a:buChar char="○"/>
            </a:pPr>
            <a:r>
              <a:rPr lang="en" sz="2500"/>
              <a:t>Access external tools and databases.</a:t>
            </a:r>
            <a:endParaRPr sz="2500"/>
          </a:p>
          <a:p>
            <a:pPr indent="-387350" lvl="1" marL="914400" rtl="0" algn="l">
              <a:lnSpc>
                <a:spcPct val="115000"/>
              </a:lnSpc>
              <a:spcBef>
                <a:spcPts val="0"/>
              </a:spcBef>
              <a:spcAft>
                <a:spcPts val="0"/>
              </a:spcAft>
              <a:buSzPts val="2500"/>
              <a:buChar char="○"/>
            </a:pPr>
            <a:r>
              <a:rPr lang="en" sz="2500"/>
              <a:t>Perform actions in the real world.</a:t>
            </a:r>
            <a:endParaRPr sz="2500"/>
          </a:p>
          <a:p>
            <a:pPr indent="-387350" lvl="1" marL="914400" rtl="0" algn="l">
              <a:lnSpc>
                <a:spcPct val="115000"/>
              </a:lnSpc>
              <a:spcBef>
                <a:spcPts val="0"/>
              </a:spcBef>
              <a:spcAft>
                <a:spcPts val="0"/>
              </a:spcAft>
              <a:buSzPts val="2500"/>
              <a:buChar char="○"/>
            </a:pPr>
            <a:r>
              <a:rPr lang="en" sz="2500"/>
              <a:t>Incorporate up-to-date and proprietary information.</a:t>
            </a:r>
            <a:endParaRPr sz="2500"/>
          </a:p>
          <a:p>
            <a:pPr indent="-387350" lvl="1" marL="914400" rtl="0" algn="l">
              <a:lnSpc>
                <a:spcPct val="115000"/>
              </a:lnSpc>
              <a:spcBef>
                <a:spcPts val="0"/>
              </a:spcBef>
              <a:spcAft>
                <a:spcPts val="0"/>
              </a:spcAft>
              <a:buSzPts val="2500"/>
              <a:buChar char="○"/>
            </a:pPr>
            <a:r>
              <a:rPr lang="en" sz="2500"/>
              <a:t>Reduce hallucinations by verifying facts.</a:t>
            </a:r>
            <a:endParaRPr sz="2500"/>
          </a:p>
        </p:txBody>
      </p:sp>
      <p:sp>
        <p:nvSpPr>
          <p:cNvPr id="168" name="Google Shape;16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Evolution of Software Development</a:t>
            </a:r>
            <a:endParaRPr/>
          </a:p>
        </p:txBody>
      </p:sp>
      <p:sp>
        <p:nvSpPr>
          <p:cNvPr id="174" name="Google Shape;174;p17"/>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The advent of Large Language Models is fundamentally reshaping how software is built, leading to new paradigms:</a:t>
            </a:r>
            <a:endParaRPr sz="2037"/>
          </a:p>
          <a:p>
            <a:pPr indent="-357981" lvl="0" marL="457200" rtl="0" algn="l">
              <a:lnSpc>
                <a:spcPct val="115000"/>
              </a:lnSpc>
              <a:spcBef>
                <a:spcPts val="0"/>
              </a:spcBef>
              <a:spcAft>
                <a:spcPts val="0"/>
              </a:spcAft>
              <a:buSzPts val="2038"/>
              <a:buChar char="●"/>
            </a:pPr>
            <a:r>
              <a:rPr b="1" lang="en" sz="2037"/>
              <a:t>Software 1.0: Coding with Algorithms and Rules</a:t>
            </a:r>
            <a:endParaRPr b="1" sz="2037"/>
          </a:p>
          <a:p>
            <a:pPr indent="-357981" lvl="1" marL="914400" rtl="0" algn="l">
              <a:lnSpc>
                <a:spcPct val="115000"/>
              </a:lnSpc>
              <a:spcBef>
                <a:spcPts val="0"/>
              </a:spcBef>
              <a:spcAft>
                <a:spcPts val="0"/>
              </a:spcAft>
              <a:buSzPts val="2038"/>
              <a:buChar char="○"/>
            </a:pPr>
            <a:r>
              <a:rPr lang="en" sz="2037"/>
              <a:t>Traditional programming where developers explicitly write logic, algorithms, and rules.</a:t>
            </a:r>
            <a:endParaRPr sz="2037"/>
          </a:p>
          <a:p>
            <a:pPr indent="-357981" lvl="1" marL="914400" rtl="0" algn="l">
              <a:lnSpc>
                <a:spcPct val="115000"/>
              </a:lnSpc>
              <a:spcBef>
                <a:spcPts val="0"/>
              </a:spcBef>
              <a:spcAft>
                <a:spcPts val="0"/>
              </a:spcAft>
              <a:buSzPts val="2038"/>
              <a:buChar char="○"/>
            </a:pPr>
            <a:r>
              <a:rPr lang="en" sz="2037"/>
              <a:t>Focus on deterministic outcomes based on predefined instructions.</a:t>
            </a:r>
            <a:endParaRPr sz="2037"/>
          </a:p>
        </p:txBody>
      </p:sp>
      <p:sp>
        <p:nvSpPr>
          <p:cNvPr id="175" name="Google Shape;17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Evolution of Software Development (Software 1.0)</a:t>
            </a:r>
            <a:endParaRPr/>
          </a:p>
        </p:txBody>
      </p:sp>
      <p:sp>
        <p:nvSpPr>
          <p:cNvPr id="181" name="Google Shape;18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82" name="Google Shape;182;p18"/>
          <p:cNvPicPr preferRelativeResize="0"/>
          <p:nvPr/>
        </p:nvPicPr>
        <p:blipFill rotWithShape="1">
          <a:blip r:embed="rId3">
            <a:alphaModFix/>
          </a:blip>
          <a:srcRect b="0" l="0" r="0" t="0"/>
          <a:stretch/>
        </p:blipFill>
        <p:spPr>
          <a:xfrm>
            <a:off x="990600" y="941525"/>
            <a:ext cx="3024025" cy="3623775"/>
          </a:xfrm>
          <a:prstGeom prst="rect">
            <a:avLst/>
          </a:prstGeom>
          <a:noFill/>
          <a:ln>
            <a:noFill/>
          </a:ln>
          <a:effectLst>
            <a:outerShdw blurRad="57150" rotWithShape="0" algn="bl" dir="5400000" dist="19050">
              <a:srgbClr val="000000">
                <a:alpha val="49803"/>
              </a:srgbClr>
            </a:outerShdw>
          </a:effectLst>
        </p:spPr>
      </p:pic>
      <p:pic>
        <p:nvPicPr>
          <p:cNvPr id="183" name="Google Shape;183;p18"/>
          <p:cNvPicPr preferRelativeResize="0"/>
          <p:nvPr/>
        </p:nvPicPr>
        <p:blipFill rotWithShape="1">
          <a:blip r:embed="rId4">
            <a:alphaModFix/>
          </a:blip>
          <a:srcRect b="0" l="0" r="0" t="0"/>
          <a:stretch/>
        </p:blipFill>
        <p:spPr>
          <a:xfrm>
            <a:off x="4167025" y="941525"/>
            <a:ext cx="3655225" cy="3623774"/>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Evolution of Software Development</a:t>
            </a:r>
            <a:endParaRPr/>
          </a:p>
        </p:txBody>
      </p:sp>
      <p:sp>
        <p:nvSpPr>
          <p:cNvPr id="189" name="Google Shape;189;p19"/>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b="1" lang="en" sz="2037"/>
              <a:t>Software 2.0: Adjusting Neural Network Weights</a:t>
            </a:r>
            <a:endParaRPr b="1" sz="2037"/>
          </a:p>
          <a:p>
            <a:pPr indent="-357981" lvl="1" marL="914400" rtl="0" algn="l">
              <a:lnSpc>
                <a:spcPct val="115000"/>
              </a:lnSpc>
              <a:spcBef>
                <a:spcPts val="0"/>
              </a:spcBef>
              <a:spcAft>
                <a:spcPts val="0"/>
              </a:spcAft>
              <a:buSzPts val="2038"/>
              <a:buChar char="○"/>
            </a:pPr>
            <a:r>
              <a:rPr lang="en" sz="2037"/>
              <a:t>Emergence of machine learning, where software's behavior is learned from data.</a:t>
            </a:r>
            <a:endParaRPr sz="2037"/>
          </a:p>
          <a:p>
            <a:pPr indent="-357981" lvl="1" marL="914400" rtl="0" algn="l">
              <a:lnSpc>
                <a:spcPct val="115000"/>
              </a:lnSpc>
              <a:spcBef>
                <a:spcPts val="0"/>
              </a:spcBef>
              <a:spcAft>
                <a:spcPts val="0"/>
              </a:spcAft>
              <a:buSzPts val="2038"/>
              <a:buChar char="○"/>
            </a:pPr>
            <a:r>
              <a:rPr lang="en" sz="2037"/>
              <a:t>Developers primarily focus on data preparation, model architecture, and tuning parameters (e.g., weights in neural networks).</a:t>
            </a:r>
            <a:endParaRPr sz="2037"/>
          </a:p>
          <a:p>
            <a:pPr indent="-357981" lvl="1" marL="914400" rtl="0" algn="l">
              <a:lnSpc>
                <a:spcPct val="115000"/>
              </a:lnSpc>
              <a:spcBef>
                <a:spcPts val="0"/>
              </a:spcBef>
              <a:spcAft>
                <a:spcPts val="0"/>
              </a:spcAft>
              <a:buSzPts val="2038"/>
              <a:buChar char="○"/>
            </a:pPr>
            <a:r>
              <a:rPr lang="en" sz="2037"/>
              <a:t>Heavily reliant on collaborative platforms like GitHub for code and model sharing.</a:t>
            </a:r>
            <a:endParaRPr sz="2037"/>
          </a:p>
        </p:txBody>
      </p:sp>
      <p:sp>
        <p:nvSpPr>
          <p:cNvPr id="190" name="Google Shape;19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Table of Content</a:t>
            </a:r>
            <a:endParaRPr/>
          </a:p>
        </p:txBody>
      </p:sp>
      <p:sp>
        <p:nvSpPr>
          <p:cNvPr id="64" name="Google Shape;64;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87350" lvl="0" marL="457200" rtl="0" algn="l">
              <a:lnSpc>
                <a:spcPct val="115000"/>
              </a:lnSpc>
              <a:spcBef>
                <a:spcPts val="0"/>
              </a:spcBef>
              <a:spcAft>
                <a:spcPts val="0"/>
              </a:spcAft>
              <a:buSzPts val="2500"/>
              <a:buChar char="●"/>
            </a:pPr>
            <a:r>
              <a:rPr lang="en" sz="2500"/>
              <a:t>Testing LLM Intelligence</a:t>
            </a:r>
            <a:endParaRPr sz="2500"/>
          </a:p>
          <a:p>
            <a:pPr indent="-387350" lvl="0" marL="457200" rtl="0" algn="l">
              <a:lnSpc>
                <a:spcPct val="115000"/>
              </a:lnSpc>
              <a:spcBef>
                <a:spcPts val="0"/>
              </a:spcBef>
              <a:spcAft>
                <a:spcPts val="0"/>
              </a:spcAft>
              <a:buSzPts val="2500"/>
              <a:buChar char="●"/>
            </a:pPr>
            <a:r>
              <a:rPr lang="en" sz="2500"/>
              <a:t>Why Agents are Essential for LLMs</a:t>
            </a:r>
            <a:endParaRPr sz="2500"/>
          </a:p>
          <a:p>
            <a:pPr indent="-387350" lvl="0" marL="457200" rtl="0" algn="l">
              <a:lnSpc>
                <a:spcPct val="115000"/>
              </a:lnSpc>
              <a:spcBef>
                <a:spcPts val="0"/>
              </a:spcBef>
              <a:spcAft>
                <a:spcPts val="0"/>
              </a:spcAft>
              <a:buSzPts val="2500"/>
              <a:buChar char="●"/>
            </a:pPr>
            <a:r>
              <a:rPr lang="en" sz="2500"/>
              <a:t>The Evolution of Software Development</a:t>
            </a:r>
            <a:endParaRPr sz="2500"/>
          </a:p>
          <a:p>
            <a:pPr indent="-387350" lvl="0" marL="457200" rtl="0" algn="l">
              <a:lnSpc>
                <a:spcPct val="115000"/>
              </a:lnSpc>
              <a:spcBef>
                <a:spcPts val="0"/>
              </a:spcBef>
              <a:spcAft>
                <a:spcPts val="0"/>
              </a:spcAft>
              <a:buSzPts val="2500"/>
              <a:buChar char="●"/>
            </a:pPr>
            <a:r>
              <a:rPr lang="en" sz="2500"/>
              <a:t>Diverse Applications of LLM Agents</a:t>
            </a:r>
            <a:endParaRPr sz="2500"/>
          </a:p>
          <a:p>
            <a:pPr indent="-387350" lvl="0" marL="457200" rtl="0" algn="l">
              <a:lnSpc>
                <a:spcPct val="115000"/>
              </a:lnSpc>
              <a:spcBef>
                <a:spcPts val="0"/>
              </a:spcBef>
              <a:spcAft>
                <a:spcPts val="0"/>
              </a:spcAft>
              <a:buSzPts val="2500"/>
              <a:buChar char="●"/>
            </a:pPr>
            <a:r>
              <a:rPr lang="en" sz="2500"/>
              <a:t>LLM Agents Basics and R&amp;Ds</a:t>
            </a:r>
            <a:endParaRPr sz="2500"/>
          </a:p>
          <a:p>
            <a:pPr indent="-387350" lvl="0" marL="457200" rtl="0" algn="l">
              <a:lnSpc>
                <a:spcPct val="115000"/>
              </a:lnSpc>
              <a:spcBef>
                <a:spcPts val="0"/>
              </a:spcBef>
              <a:spcAft>
                <a:spcPts val="0"/>
              </a:spcAft>
              <a:buSzPts val="2500"/>
              <a:buChar char="●"/>
            </a:pPr>
            <a:r>
              <a:rPr lang="en" sz="2500"/>
              <a:t>Demo</a:t>
            </a:r>
            <a:endParaRPr sz="2500"/>
          </a:p>
          <a:p>
            <a:pPr indent="-387350" lvl="0" marL="457200" rtl="0" algn="l">
              <a:lnSpc>
                <a:spcPct val="115000"/>
              </a:lnSpc>
              <a:spcBef>
                <a:spcPts val="0"/>
              </a:spcBef>
              <a:spcAft>
                <a:spcPts val="0"/>
              </a:spcAft>
              <a:buSzPts val="2500"/>
              <a:buChar char="●"/>
            </a:pPr>
            <a:r>
              <a:rPr lang="en" sz="2500"/>
              <a:t>Don’t Build Multi-Agents</a:t>
            </a:r>
            <a:endParaRPr sz="2500"/>
          </a:p>
          <a:p>
            <a:pPr indent="-387350" lvl="0" marL="457200" rtl="0" algn="l">
              <a:lnSpc>
                <a:spcPct val="115000"/>
              </a:lnSpc>
              <a:spcBef>
                <a:spcPts val="0"/>
              </a:spcBef>
              <a:spcAft>
                <a:spcPts val="0"/>
              </a:spcAft>
              <a:buSzPts val="2500"/>
              <a:buChar char="●"/>
            </a:pPr>
            <a:r>
              <a:rPr lang="en" sz="2500"/>
              <a:t>Summary</a:t>
            </a:r>
            <a:endParaRPr sz="2500"/>
          </a:p>
        </p:txBody>
      </p:sp>
      <p:sp>
        <p:nvSpPr>
          <p:cNvPr id="65" name="Google Shape;65;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Evolution of Software Development (Software 2.0)</a:t>
            </a:r>
            <a:endParaRPr/>
          </a:p>
        </p:txBody>
      </p:sp>
      <p:sp>
        <p:nvSpPr>
          <p:cNvPr id="196" name="Google Shape;19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97" name="Google Shape;197;p20"/>
          <p:cNvPicPr preferRelativeResize="0"/>
          <p:nvPr/>
        </p:nvPicPr>
        <p:blipFill rotWithShape="1">
          <a:blip r:embed="rId3">
            <a:alphaModFix/>
          </a:blip>
          <a:srcRect b="0" l="0" r="0" t="0"/>
          <a:stretch/>
        </p:blipFill>
        <p:spPr>
          <a:xfrm>
            <a:off x="533400" y="964325"/>
            <a:ext cx="7965250" cy="389560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Evolution of Software Development</a:t>
            </a:r>
            <a:endParaRPr/>
          </a:p>
        </p:txBody>
      </p:sp>
      <p:sp>
        <p:nvSpPr>
          <p:cNvPr id="203" name="Google Shape;203;p21"/>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b="1" lang="en" sz="2037"/>
              <a:t>Software 3.0:</a:t>
            </a:r>
            <a:r>
              <a:rPr lang="en" sz="2037"/>
              <a:t> </a:t>
            </a:r>
            <a:r>
              <a:rPr b="1" lang="en" sz="2037"/>
              <a:t>"Vibe Coding" or Coding with Prompting</a:t>
            </a:r>
            <a:endParaRPr b="1" sz="2037"/>
          </a:p>
          <a:p>
            <a:pPr indent="-357981" lvl="1" marL="914400" rtl="0" algn="l">
              <a:lnSpc>
                <a:spcPct val="115000"/>
              </a:lnSpc>
              <a:spcBef>
                <a:spcPts val="0"/>
              </a:spcBef>
              <a:spcAft>
                <a:spcPts val="0"/>
              </a:spcAft>
              <a:buSzPts val="2038"/>
              <a:buChar char="○"/>
            </a:pPr>
            <a:r>
              <a:rPr lang="en" sz="2037"/>
              <a:t>The era of LLMs, where high-level instructions (prompts) guide code generation and system behavior.</a:t>
            </a:r>
            <a:endParaRPr sz="2037"/>
          </a:p>
          <a:p>
            <a:pPr indent="-357981" lvl="1" marL="914400" rtl="0" algn="l">
              <a:lnSpc>
                <a:spcPct val="115000"/>
              </a:lnSpc>
              <a:spcBef>
                <a:spcPts val="0"/>
              </a:spcBef>
              <a:spcAft>
                <a:spcPts val="0"/>
              </a:spcAft>
              <a:buSzPts val="2038"/>
              <a:buChar char="○"/>
            </a:pPr>
            <a:r>
              <a:rPr lang="en" sz="2037"/>
              <a:t>Developers shift towards crafting effective prompts, refining LLM outputs, and orchestrating agents.</a:t>
            </a:r>
            <a:endParaRPr sz="2037"/>
          </a:p>
          <a:p>
            <a:pPr indent="-357981" lvl="1" marL="914400" rtl="0" algn="l">
              <a:lnSpc>
                <a:spcPct val="115000"/>
              </a:lnSpc>
              <a:spcBef>
                <a:spcPts val="0"/>
              </a:spcBef>
              <a:spcAft>
                <a:spcPts val="0"/>
              </a:spcAft>
              <a:buSzPts val="2038"/>
              <a:buChar char="○"/>
            </a:pPr>
            <a:r>
              <a:rPr lang="en" sz="2037"/>
              <a:t>Platforms like Hugging Face become central for sharing and leveraging pre-trained models and components.</a:t>
            </a:r>
            <a:endParaRPr sz="2037"/>
          </a:p>
        </p:txBody>
      </p:sp>
      <p:sp>
        <p:nvSpPr>
          <p:cNvPr id="204" name="Google Shape;20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5" name="Google Shape;205;p21"/>
          <p:cNvSpPr txBox="1"/>
          <p:nvPr>
            <p:ph type="title"/>
          </p:nvPr>
        </p:nvSpPr>
        <p:spPr>
          <a:xfrm>
            <a:off x="1556025" y="4129325"/>
            <a:ext cx="69165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Link of Vibe Coding Wiki: </a:t>
            </a:r>
            <a:r>
              <a:rPr lang="en" sz="1920" u="sng">
                <a:solidFill>
                  <a:schemeClr val="hlink"/>
                </a:solidFill>
                <a:hlinkClick r:id="rId3"/>
              </a:rPr>
              <a:t>https://en.wikipedia.org/wiki/Vibe_coding</a:t>
            </a:r>
            <a:r>
              <a:rPr lang="en" sz="1920"/>
              <a:t> </a:t>
            </a:r>
            <a:r>
              <a:rPr lang="en" sz="1920"/>
              <a:t>  </a:t>
            </a:r>
            <a:endParaRPr sz="19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Evolution of Software Development (Software 3.0)</a:t>
            </a:r>
            <a:endParaRPr/>
          </a:p>
        </p:txBody>
      </p:sp>
      <p:sp>
        <p:nvSpPr>
          <p:cNvPr id="211" name="Google Shape;21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12" name="Google Shape;212;p22"/>
          <p:cNvPicPr preferRelativeResize="0"/>
          <p:nvPr/>
        </p:nvPicPr>
        <p:blipFill rotWithShape="1">
          <a:blip r:embed="rId3">
            <a:alphaModFix/>
          </a:blip>
          <a:srcRect b="0" l="0" r="0" t="0"/>
          <a:stretch/>
        </p:blipFill>
        <p:spPr>
          <a:xfrm>
            <a:off x="457200" y="865325"/>
            <a:ext cx="5921000" cy="3986549"/>
          </a:xfrm>
          <a:prstGeom prst="rect">
            <a:avLst/>
          </a:prstGeom>
          <a:noFill/>
          <a:ln>
            <a:noFill/>
          </a:ln>
          <a:effectLst>
            <a:outerShdw blurRad="57150" rotWithShape="0" algn="bl" dir="5400000" dist="19050">
              <a:srgbClr val="000000">
                <a:alpha val="49803"/>
              </a:srgbClr>
            </a:outerShdw>
          </a:effectLst>
        </p:spPr>
      </p:pic>
      <p:sp>
        <p:nvSpPr>
          <p:cNvPr id="213" name="Google Shape;213;p22"/>
          <p:cNvSpPr txBox="1"/>
          <p:nvPr>
            <p:ph idx="1" type="body"/>
          </p:nvPr>
        </p:nvSpPr>
        <p:spPr>
          <a:xfrm>
            <a:off x="6506050" y="1020650"/>
            <a:ext cx="2326200" cy="2956500"/>
          </a:xfrm>
          <a:prstGeom prst="rect">
            <a:avLst/>
          </a:prstGeom>
          <a:noFill/>
          <a:ln>
            <a:noFill/>
          </a:ln>
        </p:spPr>
        <p:txBody>
          <a:bodyPr anchorCtr="0" anchor="t" bIns="91425" lIns="91425" spcFirstLastPara="1" rIns="91425" wrap="square" tIns="91425">
            <a:normAutofit/>
          </a:bodyPr>
          <a:lstStyle/>
          <a:p>
            <a:pPr indent="-381000" lvl="0" marL="457200" rtl="0" algn="l">
              <a:lnSpc>
                <a:spcPct val="115000"/>
              </a:lnSpc>
              <a:spcBef>
                <a:spcPts val="0"/>
              </a:spcBef>
              <a:spcAft>
                <a:spcPts val="0"/>
              </a:spcAft>
              <a:buSzPts val="2400"/>
              <a:buChar char="●"/>
            </a:pPr>
            <a:r>
              <a:rPr lang="en" sz="2400"/>
              <a:t>Prompt Engineering</a:t>
            </a:r>
            <a:endParaRPr sz="2400"/>
          </a:p>
        </p:txBody>
      </p:sp>
      <p:sp>
        <p:nvSpPr>
          <p:cNvPr id="214" name="Google Shape;214;p22"/>
          <p:cNvSpPr txBox="1"/>
          <p:nvPr>
            <p:ph type="title"/>
          </p:nvPr>
        </p:nvSpPr>
        <p:spPr>
          <a:xfrm>
            <a:off x="6685100" y="2799875"/>
            <a:ext cx="1787400" cy="172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a:t>
            </a:r>
            <a:r>
              <a:rPr lang="en" sz="1920"/>
              <a:t>: </a:t>
            </a:r>
            <a:r>
              <a:rPr lang="en" sz="1920" u="sng">
                <a:solidFill>
                  <a:schemeClr val="hlink"/>
                </a:solidFill>
                <a:hlinkClick r:id="rId4"/>
              </a:rPr>
              <a:t>https://github.com/ye-kyaw-thu/tools</a:t>
            </a:r>
            <a:r>
              <a:rPr lang="en" sz="1920"/>
              <a:t>  </a:t>
            </a:r>
            <a:endParaRPr sz="192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Diverse Applications of LLM Agents</a:t>
            </a:r>
            <a:endParaRPr/>
          </a:p>
        </p:txBody>
      </p:sp>
      <p:sp>
        <p:nvSpPr>
          <p:cNvPr id="220" name="Google Shape;220;p23"/>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LLM Agents are rapidly being adopted across various domains, extending the capabilities of large language models. Here are some key examples:</a:t>
            </a:r>
            <a:endParaRPr sz="2037"/>
          </a:p>
          <a:p>
            <a:pPr indent="-357981" lvl="0" marL="457200" rtl="0" algn="l">
              <a:lnSpc>
                <a:spcPct val="115000"/>
              </a:lnSpc>
              <a:spcBef>
                <a:spcPts val="0"/>
              </a:spcBef>
              <a:spcAft>
                <a:spcPts val="0"/>
              </a:spcAft>
              <a:buSzPts val="2038"/>
              <a:buChar char="●"/>
            </a:pPr>
            <a:r>
              <a:rPr lang="en" sz="2037"/>
              <a:t>Software Development Agents: Automating code generation, debugging, testing, and even managing entire development workflows.</a:t>
            </a:r>
            <a:endParaRPr sz="2037"/>
          </a:p>
          <a:p>
            <a:pPr indent="-357981" lvl="0" marL="457200" rtl="0" algn="l">
              <a:lnSpc>
                <a:spcPct val="115000"/>
              </a:lnSpc>
              <a:spcBef>
                <a:spcPts val="0"/>
              </a:spcBef>
              <a:spcAft>
                <a:spcPts val="0"/>
              </a:spcAft>
              <a:buSzPts val="2038"/>
              <a:buChar char="●"/>
            </a:pPr>
            <a:r>
              <a:rPr lang="en" sz="2037"/>
              <a:t>Web Browsing Agents: Navigating the internet, extracting information, summarizing content, and performing tasks requiring web interaction.</a:t>
            </a:r>
            <a:endParaRPr sz="2037"/>
          </a:p>
          <a:p>
            <a:pPr indent="-357981" lvl="0" marL="457200" rtl="0" algn="l">
              <a:lnSpc>
                <a:spcPct val="115000"/>
              </a:lnSpc>
              <a:spcBef>
                <a:spcPts val="0"/>
              </a:spcBef>
              <a:spcAft>
                <a:spcPts val="0"/>
              </a:spcAft>
              <a:buSzPts val="2038"/>
              <a:buChar char="●"/>
            </a:pPr>
            <a:r>
              <a:rPr lang="en" sz="2037"/>
              <a:t>Financial Analysis Agents: Analyzing market data, predicting trends, managing portfolios, and providing personalized financial advice.</a:t>
            </a:r>
            <a:endParaRPr sz="2037"/>
          </a:p>
        </p:txBody>
      </p:sp>
      <p:sp>
        <p:nvSpPr>
          <p:cNvPr id="221" name="Google Shape;22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Diverse Applications of LLM Agents</a:t>
            </a:r>
            <a:endParaRPr/>
          </a:p>
        </p:txBody>
      </p:sp>
      <p:sp>
        <p:nvSpPr>
          <p:cNvPr id="227" name="Google Shape;227;p24"/>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Healthcare Agents: Assisting with diagnostics, personalizing treatment plans, analyzing medical literature, and managing patient care.</a:t>
            </a:r>
            <a:endParaRPr sz="2037"/>
          </a:p>
          <a:p>
            <a:pPr indent="-357981" lvl="0" marL="457200" rtl="0" algn="l">
              <a:lnSpc>
                <a:spcPct val="115000"/>
              </a:lnSpc>
              <a:spcBef>
                <a:spcPts val="0"/>
              </a:spcBef>
              <a:spcAft>
                <a:spcPts val="0"/>
              </a:spcAft>
              <a:buSzPts val="2038"/>
              <a:buChar char="●"/>
            </a:pPr>
            <a:r>
              <a:rPr lang="en" sz="2037"/>
              <a:t>E-commerce Agents: Enhancing customer support, personalizing shopping experiences, optimizing inventory, and managing logistics.</a:t>
            </a:r>
            <a:endParaRPr sz="2037"/>
          </a:p>
        </p:txBody>
      </p:sp>
      <p:sp>
        <p:nvSpPr>
          <p:cNvPr id="228" name="Google Shape;22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6a9af18e64_0_26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 (Tools for LLM Agents)</a:t>
            </a:r>
            <a:endParaRPr/>
          </a:p>
        </p:txBody>
      </p:sp>
      <p:sp>
        <p:nvSpPr>
          <p:cNvPr id="234" name="Google Shape;234;g36a9af18e64_0_269"/>
          <p:cNvSpPr txBox="1"/>
          <p:nvPr>
            <p:ph idx="1" type="body"/>
          </p:nvPr>
        </p:nvSpPr>
        <p:spPr>
          <a:xfrm>
            <a:off x="311700" y="906825"/>
            <a:ext cx="8520600" cy="1302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An LM-used tool is a function interface to a computer program that runs external to the LM, where the LM generates the function calls and input arguments in order to use the tool.</a:t>
            </a:r>
            <a:endParaRPr sz="2037"/>
          </a:p>
        </p:txBody>
      </p:sp>
      <p:sp>
        <p:nvSpPr>
          <p:cNvPr id="235" name="Google Shape;235;g36a9af18e64_0_2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36" name="Google Shape;236;g36a9af18e64_0_269"/>
          <p:cNvSpPr/>
          <p:nvPr/>
        </p:nvSpPr>
        <p:spPr>
          <a:xfrm>
            <a:off x="2852700" y="2382050"/>
            <a:ext cx="2218800" cy="4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Program</a:t>
            </a:r>
            <a:endParaRPr/>
          </a:p>
        </p:txBody>
      </p:sp>
      <p:sp>
        <p:nvSpPr>
          <p:cNvPr id="237" name="Google Shape;237;g36a9af18e64_0_269"/>
          <p:cNvSpPr/>
          <p:nvPr/>
        </p:nvSpPr>
        <p:spPr>
          <a:xfrm>
            <a:off x="1100100" y="3448850"/>
            <a:ext cx="2218800" cy="4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Functional</a:t>
            </a:r>
            <a:endParaRPr/>
          </a:p>
        </p:txBody>
      </p:sp>
      <p:sp>
        <p:nvSpPr>
          <p:cNvPr id="238" name="Google Shape;238;g36a9af18e64_0_269"/>
          <p:cNvSpPr/>
          <p:nvPr/>
        </p:nvSpPr>
        <p:spPr>
          <a:xfrm>
            <a:off x="4757700" y="3372650"/>
            <a:ext cx="2218800" cy="4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External</a:t>
            </a:r>
            <a:endParaRPr/>
          </a:p>
        </p:txBody>
      </p:sp>
      <p:cxnSp>
        <p:nvCxnSpPr>
          <p:cNvPr id="239" name="Google Shape;239;g36a9af18e64_0_269"/>
          <p:cNvCxnSpPr>
            <a:stCxn id="236" idx="2"/>
            <a:endCxn id="237" idx="0"/>
          </p:cNvCxnSpPr>
          <p:nvPr/>
        </p:nvCxnSpPr>
        <p:spPr>
          <a:xfrm flipH="1">
            <a:off x="2209500" y="2871950"/>
            <a:ext cx="1752600" cy="576900"/>
          </a:xfrm>
          <a:prstGeom prst="straightConnector1">
            <a:avLst/>
          </a:prstGeom>
          <a:noFill/>
          <a:ln cap="flat" cmpd="sng" w="19050">
            <a:solidFill>
              <a:schemeClr val="dk2"/>
            </a:solidFill>
            <a:prstDash val="solid"/>
            <a:round/>
            <a:headEnd len="med" w="med" type="none"/>
            <a:tailEnd len="med" w="med" type="triangle"/>
          </a:ln>
        </p:spPr>
      </p:cxnSp>
      <p:cxnSp>
        <p:nvCxnSpPr>
          <p:cNvPr id="240" name="Google Shape;240;g36a9af18e64_0_269"/>
          <p:cNvCxnSpPr>
            <a:stCxn id="236" idx="2"/>
            <a:endCxn id="238" idx="0"/>
          </p:cNvCxnSpPr>
          <p:nvPr/>
        </p:nvCxnSpPr>
        <p:spPr>
          <a:xfrm>
            <a:off x="3962100" y="2871950"/>
            <a:ext cx="1905000" cy="500700"/>
          </a:xfrm>
          <a:prstGeom prst="straightConnector1">
            <a:avLst/>
          </a:prstGeom>
          <a:noFill/>
          <a:ln cap="flat" cmpd="sng" w="19050">
            <a:solidFill>
              <a:schemeClr val="dk2"/>
            </a:solidFill>
            <a:prstDash val="solid"/>
            <a:round/>
            <a:headEnd len="med" w="med" type="none"/>
            <a:tailEnd len="med" w="med" type="triangle"/>
          </a:ln>
        </p:spPr>
      </p:cxnSp>
      <p:sp>
        <p:nvSpPr>
          <p:cNvPr id="241" name="Google Shape;241;g36a9af18e64_0_269"/>
          <p:cNvSpPr txBox="1"/>
          <p:nvPr>
            <p:ph type="title"/>
          </p:nvPr>
        </p:nvSpPr>
        <p:spPr>
          <a:xfrm>
            <a:off x="677150" y="4210850"/>
            <a:ext cx="7795200" cy="616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Shumaker et al. Animal tool behavior: the use and manufacture of tools by animals. JHU Press, 2011</a:t>
            </a:r>
            <a:endParaRPr sz="192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6a9af18e64_0_27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 (Tool Execution)</a:t>
            </a:r>
            <a:endParaRPr/>
          </a:p>
        </p:txBody>
      </p:sp>
      <p:sp>
        <p:nvSpPr>
          <p:cNvPr id="247" name="Google Shape;247;g36a9af18e64_0_2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48" name="Google Shape;248;g36a9af18e64_0_275"/>
          <p:cNvPicPr preferRelativeResize="0"/>
          <p:nvPr/>
        </p:nvPicPr>
        <p:blipFill>
          <a:blip r:embed="rId3">
            <a:alphaModFix/>
          </a:blip>
          <a:stretch>
            <a:fillRect/>
          </a:stretch>
        </p:blipFill>
        <p:spPr>
          <a:xfrm>
            <a:off x="838200" y="865325"/>
            <a:ext cx="7554317" cy="4049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6a9af18e64_0_293"/>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a:t>
            </a:r>
            <a:endParaRPr/>
          </a:p>
        </p:txBody>
      </p:sp>
      <p:sp>
        <p:nvSpPr>
          <p:cNvPr id="254" name="Google Shape;254;g36a9af18e64_0_2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55" name="Google Shape;255;g36a9af18e64_0_293"/>
          <p:cNvPicPr preferRelativeResize="0"/>
          <p:nvPr/>
        </p:nvPicPr>
        <p:blipFill>
          <a:blip r:embed="rId3">
            <a:alphaModFix/>
          </a:blip>
          <a:stretch>
            <a:fillRect/>
          </a:stretch>
        </p:blipFill>
        <p:spPr>
          <a:xfrm>
            <a:off x="914400" y="636725"/>
            <a:ext cx="6726230" cy="4125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6a9af18e64_0_29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 (Environment Rep.)</a:t>
            </a:r>
            <a:endParaRPr/>
          </a:p>
        </p:txBody>
      </p:sp>
      <p:sp>
        <p:nvSpPr>
          <p:cNvPr id="261" name="Google Shape;261;g36a9af18e64_0_2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62" name="Google Shape;262;g36a9af18e64_0_299"/>
          <p:cNvPicPr preferRelativeResize="0"/>
          <p:nvPr/>
        </p:nvPicPr>
        <p:blipFill>
          <a:blip r:embed="rId3">
            <a:alphaModFix/>
          </a:blip>
          <a:stretch>
            <a:fillRect/>
          </a:stretch>
        </p:blipFill>
        <p:spPr>
          <a:xfrm>
            <a:off x="838200" y="789125"/>
            <a:ext cx="7461063" cy="40495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6a9af18e64_0_305"/>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 (natural lang 2 web interact.)</a:t>
            </a:r>
            <a:endParaRPr/>
          </a:p>
        </p:txBody>
      </p:sp>
      <p:sp>
        <p:nvSpPr>
          <p:cNvPr id="268" name="Google Shape;268;g36a9af18e64_0_3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69" name="Google Shape;269;g36a9af18e64_0_305"/>
          <p:cNvPicPr preferRelativeResize="0"/>
          <p:nvPr/>
        </p:nvPicPr>
        <p:blipFill>
          <a:blip r:embed="rId3">
            <a:alphaModFix/>
          </a:blip>
          <a:stretch>
            <a:fillRect/>
          </a:stretch>
        </p:blipFill>
        <p:spPr>
          <a:xfrm>
            <a:off x="609600" y="789125"/>
            <a:ext cx="7819433" cy="4049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3"/>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a:t>
            </a:r>
            <a:endParaRPr/>
          </a:p>
        </p:txBody>
      </p:sp>
      <p:sp>
        <p:nvSpPr>
          <p:cNvPr id="71" name="Google Shape;71;p3"/>
          <p:cNvSpPr txBox="1"/>
          <p:nvPr>
            <p:ph idx="1" type="body"/>
          </p:nvPr>
        </p:nvSpPr>
        <p:spPr>
          <a:xfrm>
            <a:off x="311700" y="944926"/>
            <a:ext cx="8520600" cy="3846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84705"/>
              <a:buNone/>
            </a:pPr>
            <a:r>
              <a:rPr lang="en" sz="2500"/>
              <a:t>To assess the intelligence of large language models (LLMs), I conducted experiments focusing on two key dimensions: </a:t>
            </a:r>
            <a:endParaRPr sz="2500"/>
          </a:p>
          <a:p>
            <a:pPr indent="-363537" lvl="0" marL="457200" rtl="0" algn="l">
              <a:lnSpc>
                <a:spcPct val="115000"/>
              </a:lnSpc>
              <a:spcBef>
                <a:spcPts val="1200"/>
              </a:spcBef>
              <a:spcAft>
                <a:spcPts val="0"/>
              </a:spcAft>
              <a:buSzPct val="100000"/>
              <a:buAutoNum type="arabicPeriod"/>
            </a:pPr>
            <a:r>
              <a:rPr lang="en" sz="2500"/>
              <a:t>Multimodal reasoning testing: ChatGPT-4o's ability to interpret and explain the meaning behind a cartoon image, and </a:t>
            </a:r>
            <a:endParaRPr sz="2500"/>
          </a:p>
          <a:p>
            <a:pPr indent="-363537" lvl="0" marL="457200" rtl="0" algn="l">
              <a:lnSpc>
                <a:spcPct val="115000"/>
              </a:lnSpc>
              <a:spcBef>
                <a:spcPts val="0"/>
              </a:spcBef>
              <a:spcAft>
                <a:spcPts val="0"/>
              </a:spcAft>
              <a:buSzPct val="100000"/>
              <a:buAutoNum type="arabicPeriod"/>
            </a:pPr>
            <a:r>
              <a:rPr lang="en" sz="2500"/>
              <a:t>Cross-linguistic comprehension evaluating: Gemini 1.5 Pro's understanding of Myanmar-language proverbs by asking it to explain them in both English and Myanmar. </a:t>
            </a:r>
            <a:endParaRPr sz="2500"/>
          </a:p>
          <a:p>
            <a:pPr indent="0" lvl="0" marL="0" rtl="0" algn="l">
              <a:lnSpc>
                <a:spcPct val="115000"/>
              </a:lnSpc>
              <a:spcBef>
                <a:spcPts val="1200"/>
              </a:spcBef>
              <a:spcAft>
                <a:spcPts val="1200"/>
              </a:spcAft>
              <a:buSzPct val="84705"/>
              <a:buNone/>
            </a:pPr>
            <a:r>
              <a:rPr lang="en" sz="2500"/>
              <a:t>These scenarios examine how well LLMs handle visual abstraction and cultural-linguistic nuance, revealing strengths and limitations in their intelligence.</a:t>
            </a:r>
            <a:endParaRPr sz="2500"/>
          </a:p>
        </p:txBody>
      </p:sp>
      <p:sp>
        <p:nvSpPr>
          <p:cNvPr id="72" name="Google Shape;72;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6a9af18e64_0_31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a:t>
            </a:r>
            <a:endParaRPr/>
          </a:p>
        </p:txBody>
      </p:sp>
      <p:sp>
        <p:nvSpPr>
          <p:cNvPr id="275" name="Google Shape;275;g36a9af18e64_0_3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76" name="Google Shape;276;g36a9af18e64_0_311"/>
          <p:cNvPicPr preferRelativeResize="0"/>
          <p:nvPr/>
        </p:nvPicPr>
        <p:blipFill>
          <a:blip r:embed="rId3">
            <a:alphaModFix/>
          </a:blip>
          <a:stretch>
            <a:fillRect/>
          </a:stretch>
        </p:blipFill>
        <p:spPr>
          <a:xfrm>
            <a:off x="914400" y="789125"/>
            <a:ext cx="7573072" cy="4049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6a9af18e64_0_32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a:t>
            </a:r>
            <a:endParaRPr/>
          </a:p>
        </p:txBody>
      </p:sp>
      <p:sp>
        <p:nvSpPr>
          <p:cNvPr id="282" name="Google Shape;282;g36a9af18e64_0_3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83" name="Google Shape;283;g36a9af18e64_0_327"/>
          <p:cNvPicPr preferRelativeResize="0"/>
          <p:nvPr/>
        </p:nvPicPr>
        <p:blipFill>
          <a:blip r:embed="rId3">
            <a:alphaModFix/>
          </a:blip>
          <a:stretch>
            <a:fillRect/>
          </a:stretch>
        </p:blipFill>
        <p:spPr>
          <a:xfrm>
            <a:off x="152400" y="941525"/>
            <a:ext cx="8839198" cy="338263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6a9af18e64_0_31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 (Memory Management)</a:t>
            </a:r>
            <a:endParaRPr/>
          </a:p>
        </p:txBody>
      </p:sp>
      <p:sp>
        <p:nvSpPr>
          <p:cNvPr id="289" name="Google Shape;289;g36a9af18e64_0_3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0" name="Google Shape;290;g36a9af18e64_0_317"/>
          <p:cNvPicPr preferRelativeResize="0"/>
          <p:nvPr/>
        </p:nvPicPr>
        <p:blipFill>
          <a:blip r:embed="rId3">
            <a:alphaModFix/>
          </a:blip>
          <a:stretch>
            <a:fillRect/>
          </a:stretch>
        </p:blipFill>
        <p:spPr>
          <a:xfrm>
            <a:off x="4191000" y="941525"/>
            <a:ext cx="4318511" cy="4049574"/>
          </a:xfrm>
          <a:prstGeom prst="rect">
            <a:avLst/>
          </a:prstGeom>
          <a:noFill/>
          <a:ln>
            <a:noFill/>
          </a:ln>
          <a:effectLst>
            <a:outerShdw blurRad="57150" rotWithShape="0" algn="bl" dir="5400000" dist="19050">
              <a:srgbClr val="000000">
                <a:alpha val="50000"/>
              </a:srgbClr>
            </a:outerShdw>
          </a:effectLst>
        </p:spPr>
      </p:pic>
      <p:sp>
        <p:nvSpPr>
          <p:cNvPr id="291" name="Google Shape;291;g36a9af18e64_0_317"/>
          <p:cNvSpPr txBox="1"/>
          <p:nvPr>
            <p:ph type="title"/>
          </p:nvPr>
        </p:nvSpPr>
        <p:spPr>
          <a:xfrm>
            <a:off x="178025" y="3214925"/>
            <a:ext cx="3798600" cy="1674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Link: </a:t>
            </a:r>
            <a:r>
              <a:rPr lang="en" sz="1920" u="sng">
                <a:solidFill>
                  <a:schemeClr val="hlink"/>
                </a:solidFill>
                <a:hlinkClick r:id="rId4"/>
              </a:rPr>
              <a:t>https://medium.com/@nomannayeem/building-ai-agents-that-actually-remember-a-developers-guide-to-memory-management-in-2025-062fd0be80a1</a:t>
            </a:r>
            <a:r>
              <a:rPr lang="en" sz="1920"/>
              <a:t> </a:t>
            </a:r>
            <a:endParaRPr sz="1920"/>
          </a:p>
        </p:txBody>
      </p:sp>
      <p:sp>
        <p:nvSpPr>
          <p:cNvPr id="292" name="Google Shape;292;g36a9af18e64_0_317"/>
          <p:cNvSpPr txBox="1"/>
          <p:nvPr>
            <p:ph idx="1" type="body"/>
          </p:nvPr>
        </p:nvSpPr>
        <p:spPr>
          <a:xfrm>
            <a:off x="257650" y="1020650"/>
            <a:ext cx="3719100" cy="2194200"/>
          </a:xfrm>
          <a:prstGeom prst="rect">
            <a:avLst/>
          </a:prstGeom>
          <a:noFill/>
          <a:ln>
            <a:noFill/>
          </a:ln>
        </p:spPr>
        <p:txBody>
          <a:bodyPr anchorCtr="0" anchor="t" bIns="91425" lIns="91425" spcFirstLastPara="1" rIns="91425" wrap="square" tIns="91425">
            <a:normAutofit fontScale="85000" lnSpcReduction="10000"/>
          </a:bodyPr>
          <a:lstStyle/>
          <a:p>
            <a:pPr indent="-358140" lvl="0" marL="457200" rtl="0" algn="l">
              <a:lnSpc>
                <a:spcPct val="115000"/>
              </a:lnSpc>
              <a:spcBef>
                <a:spcPts val="0"/>
              </a:spcBef>
              <a:spcAft>
                <a:spcPts val="0"/>
              </a:spcAft>
              <a:buSzPct val="100000"/>
              <a:buChar char="●"/>
            </a:pPr>
            <a:r>
              <a:rPr lang="en" sz="2400"/>
              <a:t>User: “Hi, I’m John and I need help with my premium account.”</a:t>
            </a:r>
            <a:endParaRPr sz="2400"/>
          </a:p>
          <a:p>
            <a:pPr indent="-358140" lvl="0" marL="457200" rtl="0" algn="l">
              <a:lnSpc>
                <a:spcPct val="115000"/>
              </a:lnSpc>
              <a:spcBef>
                <a:spcPts val="0"/>
              </a:spcBef>
              <a:spcAft>
                <a:spcPts val="0"/>
              </a:spcAft>
              <a:buSzPct val="100000"/>
              <a:buChar char="●"/>
            </a:pPr>
            <a:r>
              <a:rPr lang="en" sz="2400"/>
              <a:t>Bot: “Hello! I’d be happy to help. What’s your name and account type?”</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6a9af18e64_0_35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a:t>
            </a:r>
            <a:endParaRPr/>
          </a:p>
        </p:txBody>
      </p:sp>
      <p:sp>
        <p:nvSpPr>
          <p:cNvPr id="298" name="Google Shape;298;g36a9af18e64_0_3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9" name="Google Shape;299;g36a9af18e64_0_350"/>
          <p:cNvPicPr preferRelativeResize="0"/>
          <p:nvPr/>
        </p:nvPicPr>
        <p:blipFill>
          <a:blip r:embed="rId3">
            <a:alphaModFix/>
          </a:blip>
          <a:stretch>
            <a:fillRect/>
          </a:stretch>
        </p:blipFill>
        <p:spPr>
          <a:xfrm>
            <a:off x="4419600" y="789125"/>
            <a:ext cx="4024808" cy="4049576"/>
          </a:xfrm>
          <a:prstGeom prst="rect">
            <a:avLst/>
          </a:prstGeom>
          <a:noFill/>
          <a:ln>
            <a:noFill/>
          </a:ln>
          <a:effectLst>
            <a:outerShdw blurRad="57150" rotWithShape="0" algn="bl" dir="5400000" dist="19050">
              <a:srgbClr val="000000">
                <a:alpha val="50000"/>
              </a:srgbClr>
            </a:outerShdw>
          </a:effectLst>
        </p:spPr>
      </p:pic>
      <p:sp>
        <p:nvSpPr>
          <p:cNvPr id="300" name="Google Shape;300;g36a9af18e64_0_350"/>
          <p:cNvSpPr txBox="1"/>
          <p:nvPr>
            <p:ph idx="1" type="body"/>
          </p:nvPr>
        </p:nvSpPr>
        <p:spPr>
          <a:xfrm>
            <a:off x="257650" y="1020650"/>
            <a:ext cx="3719100" cy="2194200"/>
          </a:xfrm>
          <a:prstGeom prst="rect">
            <a:avLst/>
          </a:prstGeom>
          <a:noFill/>
          <a:ln>
            <a:noFill/>
          </a:ln>
        </p:spPr>
        <p:txBody>
          <a:bodyPr anchorCtr="0" anchor="t" bIns="91425" lIns="91425" spcFirstLastPara="1" rIns="91425" wrap="square" tIns="91425">
            <a:normAutofit/>
          </a:bodyPr>
          <a:lstStyle/>
          <a:p>
            <a:pPr indent="-381000" lvl="0" marL="457200" rtl="0" algn="l">
              <a:lnSpc>
                <a:spcPct val="115000"/>
              </a:lnSpc>
              <a:spcBef>
                <a:spcPts val="0"/>
              </a:spcBef>
              <a:spcAft>
                <a:spcPts val="0"/>
              </a:spcAft>
              <a:buSzPts val="2400"/>
              <a:buChar char="●"/>
            </a:pPr>
            <a:r>
              <a:rPr lang="en" sz="2400"/>
              <a:t>Just like humans, AI agents need two different types of memory</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36a9af18e64_0_34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a:t>
            </a:r>
            <a:endParaRPr/>
          </a:p>
        </p:txBody>
      </p:sp>
      <p:sp>
        <p:nvSpPr>
          <p:cNvPr id="306" name="Google Shape;306;g36a9af18e64_0_3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07" name="Google Shape;307;g36a9af18e64_0_344"/>
          <p:cNvPicPr preferRelativeResize="0"/>
          <p:nvPr/>
        </p:nvPicPr>
        <p:blipFill>
          <a:blip r:embed="rId3">
            <a:alphaModFix/>
          </a:blip>
          <a:stretch>
            <a:fillRect/>
          </a:stretch>
        </p:blipFill>
        <p:spPr>
          <a:xfrm>
            <a:off x="990600" y="865325"/>
            <a:ext cx="6009671" cy="40495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6a9af18e64_0_35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a:t>
            </a:r>
            <a:endParaRPr/>
          </a:p>
        </p:txBody>
      </p:sp>
      <p:sp>
        <p:nvSpPr>
          <p:cNvPr id="313" name="Google Shape;313;g36a9af18e64_0_3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4" name="Google Shape;314;g36a9af18e64_0_359"/>
          <p:cNvPicPr preferRelativeResize="0"/>
          <p:nvPr/>
        </p:nvPicPr>
        <p:blipFill>
          <a:blip r:embed="rId3">
            <a:alphaModFix/>
          </a:blip>
          <a:stretch>
            <a:fillRect/>
          </a:stretch>
        </p:blipFill>
        <p:spPr>
          <a:xfrm>
            <a:off x="762000" y="865325"/>
            <a:ext cx="7268015" cy="4049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6a9af18e64_0_36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a:t>
            </a:r>
            <a:endParaRPr/>
          </a:p>
        </p:txBody>
      </p:sp>
      <p:sp>
        <p:nvSpPr>
          <p:cNvPr id="320" name="Google Shape;320;g36a9af18e64_0_3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1" name="Google Shape;321;g36a9af18e64_0_366"/>
          <p:cNvPicPr preferRelativeResize="0"/>
          <p:nvPr/>
        </p:nvPicPr>
        <p:blipFill>
          <a:blip r:embed="rId3">
            <a:alphaModFix/>
          </a:blip>
          <a:stretch>
            <a:fillRect/>
          </a:stretch>
        </p:blipFill>
        <p:spPr>
          <a:xfrm>
            <a:off x="1371600" y="1180950"/>
            <a:ext cx="5976249" cy="3810150"/>
          </a:xfrm>
          <a:prstGeom prst="rect">
            <a:avLst/>
          </a:prstGeom>
          <a:noFill/>
          <a:ln>
            <a:noFill/>
          </a:ln>
          <a:effectLst>
            <a:outerShdw blurRad="57150" rotWithShape="0" algn="bl" dir="5400000" dist="19050">
              <a:srgbClr val="000000">
                <a:alpha val="50000"/>
              </a:srgbClr>
            </a:outerShdw>
          </a:effectLst>
        </p:spPr>
      </p:pic>
      <p:sp>
        <p:nvSpPr>
          <p:cNvPr id="322" name="Google Shape;322;g36a9af18e64_0_366"/>
          <p:cNvSpPr txBox="1"/>
          <p:nvPr>
            <p:ph type="title"/>
          </p:nvPr>
        </p:nvSpPr>
        <p:spPr>
          <a:xfrm>
            <a:off x="2261975" y="813550"/>
            <a:ext cx="4423200" cy="509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Table. Comparison of memory types</a:t>
            </a:r>
            <a:endParaRPr sz="192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36a9af18e64_0_37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a:t>
            </a:r>
            <a:endParaRPr/>
          </a:p>
        </p:txBody>
      </p:sp>
      <p:sp>
        <p:nvSpPr>
          <p:cNvPr id="328" name="Google Shape;328;g36a9af18e64_0_3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9" name="Google Shape;329;g36a9af18e64_0_371"/>
          <p:cNvPicPr preferRelativeResize="0"/>
          <p:nvPr/>
        </p:nvPicPr>
        <p:blipFill>
          <a:blip r:embed="rId3">
            <a:alphaModFix/>
          </a:blip>
          <a:stretch>
            <a:fillRect/>
          </a:stretch>
        </p:blipFill>
        <p:spPr>
          <a:xfrm>
            <a:off x="4343400" y="865325"/>
            <a:ext cx="4228987" cy="4049576"/>
          </a:xfrm>
          <a:prstGeom prst="rect">
            <a:avLst/>
          </a:prstGeom>
          <a:noFill/>
          <a:ln>
            <a:noFill/>
          </a:ln>
          <a:effectLst>
            <a:outerShdw blurRad="57150" rotWithShape="0" algn="bl" dir="5400000" dist="19050">
              <a:srgbClr val="000000">
                <a:alpha val="50000"/>
              </a:srgbClr>
            </a:outerShdw>
          </a:effectLst>
        </p:spPr>
      </p:pic>
      <p:sp>
        <p:nvSpPr>
          <p:cNvPr id="330" name="Google Shape;330;g36a9af18e64_0_371"/>
          <p:cNvSpPr txBox="1"/>
          <p:nvPr>
            <p:ph idx="1" type="body"/>
          </p:nvPr>
        </p:nvSpPr>
        <p:spPr>
          <a:xfrm>
            <a:off x="257650" y="1020650"/>
            <a:ext cx="3719100" cy="3796200"/>
          </a:xfrm>
          <a:prstGeom prst="rect">
            <a:avLst/>
          </a:prstGeom>
          <a:noFill/>
          <a:ln>
            <a:noFill/>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None/>
            </a:pPr>
            <a:r>
              <a:rPr lang="en" sz="2400"/>
              <a:t>Here’s what happens behind the scenes:</a:t>
            </a:r>
            <a:endParaRPr sz="2400"/>
          </a:p>
          <a:p>
            <a:pPr indent="0" lvl="0" marL="457200" rtl="0" algn="l">
              <a:lnSpc>
                <a:spcPct val="115000"/>
              </a:lnSpc>
              <a:spcBef>
                <a:spcPts val="0"/>
              </a:spcBef>
              <a:spcAft>
                <a:spcPts val="0"/>
              </a:spcAft>
              <a:buNone/>
            </a:pPr>
            <a:r>
              <a:t/>
            </a:r>
            <a:endParaRPr sz="2400"/>
          </a:p>
          <a:p>
            <a:pPr indent="-335280" lvl="0" marL="457200" rtl="0" algn="l">
              <a:lnSpc>
                <a:spcPct val="115000"/>
              </a:lnSpc>
              <a:spcBef>
                <a:spcPts val="0"/>
              </a:spcBef>
              <a:spcAft>
                <a:spcPts val="0"/>
              </a:spcAft>
              <a:buSzPct val="100000"/>
              <a:buAutoNum type="arabicPeriod"/>
            </a:pPr>
            <a:r>
              <a:rPr lang="en" sz="2400"/>
              <a:t>Early in the conversation: AI remembers everything word-for-word</a:t>
            </a:r>
            <a:endParaRPr sz="2400"/>
          </a:p>
          <a:p>
            <a:pPr indent="-335280" lvl="0" marL="457200" rtl="0" algn="l">
              <a:lnSpc>
                <a:spcPct val="115000"/>
              </a:lnSpc>
              <a:spcBef>
                <a:spcPts val="0"/>
              </a:spcBef>
              <a:spcAft>
                <a:spcPts val="0"/>
              </a:spcAft>
              <a:buSzPct val="100000"/>
              <a:buAutoNum type="arabicPeriod"/>
            </a:pPr>
            <a:r>
              <a:rPr lang="en" sz="2400"/>
              <a:t>As the conversation grows: AI starts summarizing older messages</a:t>
            </a:r>
            <a:endParaRPr sz="2400"/>
          </a:p>
          <a:p>
            <a:pPr indent="-335280" lvl="0" marL="457200" rtl="0" algn="l">
              <a:lnSpc>
                <a:spcPct val="115000"/>
              </a:lnSpc>
              <a:spcBef>
                <a:spcPts val="0"/>
              </a:spcBef>
              <a:spcAft>
                <a:spcPts val="0"/>
              </a:spcAft>
              <a:buSzPct val="100000"/>
              <a:buAutoNum type="arabicPeriod"/>
            </a:pPr>
            <a:r>
              <a:rPr lang="en" sz="2400"/>
              <a:t>Recent messages: Still kept in full detail</a:t>
            </a:r>
            <a:endParaRPr sz="2400"/>
          </a:p>
          <a:p>
            <a:pPr indent="-335280" lvl="0" marL="457200" rtl="0" algn="l">
              <a:lnSpc>
                <a:spcPct val="115000"/>
              </a:lnSpc>
              <a:spcBef>
                <a:spcPts val="0"/>
              </a:spcBef>
              <a:spcAft>
                <a:spcPts val="0"/>
              </a:spcAft>
              <a:buSzPct val="100000"/>
              <a:buAutoNum type="arabicPeriod"/>
            </a:pPr>
            <a:r>
              <a:rPr lang="en" sz="2400"/>
              <a:t>Very old messages: Condensed into brief summaries</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36a9af18e64_0_37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Agents Basics and R&amp;Ds</a:t>
            </a:r>
            <a:endParaRPr/>
          </a:p>
        </p:txBody>
      </p:sp>
      <p:sp>
        <p:nvSpPr>
          <p:cNvPr id="336" name="Google Shape;336;g36a9af18e64_0_3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37" name="Google Shape;337;g36a9af18e64_0_379"/>
          <p:cNvPicPr preferRelativeResize="0"/>
          <p:nvPr/>
        </p:nvPicPr>
        <p:blipFill>
          <a:blip r:embed="rId3">
            <a:alphaModFix/>
          </a:blip>
          <a:stretch>
            <a:fillRect/>
          </a:stretch>
        </p:blipFill>
        <p:spPr>
          <a:xfrm>
            <a:off x="4114800" y="865325"/>
            <a:ext cx="4366672" cy="4049576"/>
          </a:xfrm>
          <a:prstGeom prst="rect">
            <a:avLst/>
          </a:prstGeom>
          <a:noFill/>
          <a:ln>
            <a:noFill/>
          </a:ln>
          <a:effectLst>
            <a:outerShdw blurRad="57150" rotWithShape="0" algn="bl" dir="5400000" dist="19050">
              <a:srgbClr val="000000">
                <a:alpha val="50000"/>
              </a:srgbClr>
            </a:outerShdw>
          </a:effectLst>
        </p:spPr>
      </p:pic>
      <p:sp>
        <p:nvSpPr>
          <p:cNvPr id="338" name="Google Shape;338;g36a9af18e64_0_379"/>
          <p:cNvSpPr txBox="1"/>
          <p:nvPr>
            <p:ph idx="1" type="body"/>
          </p:nvPr>
        </p:nvSpPr>
        <p:spPr>
          <a:xfrm>
            <a:off x="257650" y="1020650"/>
            <a:ext cx="3719100" cy="3894300"/>
          </a:xfrm>
          <a:prstGeom prst="rect">
            <a:avLst/>
          </a:prstGeom>
          <a:noFill/>
          <a:ln>
            <a:noFill/>
          </a:ln>
        </p:spPr>
        <p:txBody>
          <a:bodyPr anchorCtr="0" anchor="t" bIns="91425" lIns="91425" spcFirstLastPara="1" rIns="91425" wrap="square" tIns="91425">
            <a:normAutofit fontScale="77500"/>
          </a:bodyPr>
          <a:lstStyle/>
          <a:p>
            <a:pPr indent="-346710" lvl="0" marL="457200" rtl="0" algn="l">
              <a:lnSpc>
                <a:spcPct val="115000"/>
              </a:lnSpc>
              <a:spcBef>
                <a:spcPts val="0"/>
              </a:spcBef>
              <a:spcAft>
                <a:spcPts val="0"/>
              </a:spcAft>
              <a:buSzPct val="100000"/>
              <a:buChar char="●"/>
            </a:pPr>
            <a:r>
              <a:rPr lang="en" sz="2400"/>
              <a:t>Short-term memory is like a sticky note, but long-term memory is like a filing cabinet. While short-term memory helps your AI stay coherent during a single conversation, long-term memory is what transforms your bot from a helpful tool into something that feels almost… human.</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OpenHands Cloud</a:t>
            </a:r>
            <a:endParaRPr/>
          </a:p>
        </p:txBody>
      </p:sp>
      <p:sp>
        <p:nvSpPr>
          <p:cNvPr id="344" name="Google Shape;34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45" name="Google Shape;345;p28"/>
          <p:cNvPicPr preferRelativeResize="0"/>
          <p:nvPr/>
        </p:nvPicPr>
        <p:blipFill>
          <a:blip r:embed="rId3">
            <a:alphaModFix/>
          </a:blip>
          <a:stretch>
            <a:fillRect/>
          </a:stretch>
        </p:blipFill>
        <p:spPr>
          <a:xfrm>
            <a:off x="609600" y="789125"/>
            <a:ext cx="7594240" cy="40495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ph type="title"/>
          </p:nvPr>
        </p:nvSpPr>
        <p:spPr>
          <a:xfrm>
            <a:off x="246375" y="216425"/>
            <a:ext cx="870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Intelligence(ChatGPT-4o with Cartoon Images)</a:t>
            </a:r>
            <a:endParaRPr/>
          </a:p>
        </p:txBody>
      </p:sp>
      <p:sp>
        <p:nvSpPr>
          <p:cNvPr id="78" name="Google Shape;7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9" name="Google Shape;79;p4"/>
          <p:cNvPicPr preferRelativeResize="0"/>
          <p:nvPr/>
        </p:nvPicPr>
        <p:blipFill rotWithShape="1">
          <a:blip r:embed="rId3">
            <a:alphaModFix/>
          </a:blip>
          <a:srcRect b="0" l="0" r="0" t="0"/>
          <a:stretch/>
        </p:blipFill>
        <p:spPr>
          <a:xfrm>
            <a:off x="533400" y="823319"/>
            <a:ext cx="3634700" cy="4015381"/>
          </a:xfrm>
          <a:prstGeom prst="rect">
            <a:avLst/>
          </a:prstGeom>
          <a:noFill/>
          <a:ln>
            <a:noFill/>
          </a:ln>
          <a:effectLst>
            <a:outerShdw blurRad="57150" rotWithShape="0" algn="bl" dir="5400000" dist="19050">
              <a:srgbClr val="000000">
                <a:alpha val="49803"/>
              </a:srgbClr>
            </a:outerShdw>
          </a:effectLst>
        </p:spPr>
      </p:pic>
      <p:sp>
        <p:nvSpPr>
          <p:cNvPr id="80" name="Google Shape;80;p4"/>
          <p:cNvSpPr txBox="1"/>
          <p:nvPr>
            <p:ph idx="1" type="body"/>
          </p:nvPr>
        </p:nvSpPr>
        <p:spPr>
          <a:xfrm>
            <a:off x="4168100" y="1152475"/>
            <a:ext cx="4664100" cy="3416400"/>
          </a:xfrm>
          <a:prstGeom prst="rect">
            <a:avLst/>
          </a:prstGeom>
          <a:noFill/>
          <a:ln>
            <a:noFill/>
          </a:ln>
        </p:spPr>
        <p:txBody>
          <a:bodyPr anchorCtr="0" anchor="t" bIns="91425" lIns="91425" spcFirstLastPara="1" rIns="91425" wrap="square" tIns="91425">
            <a:normAutofit fontScale="85000" lnSpcReduction="10000"/>
          </a:bodyPr>
          <a:lstStyle/>
          <a:p>
            <a:pPr indent="-363537" lvl="0" marL="457200" rtl="0" algn="l">
              <a:lnSpc>
                <a:spcPct val="115000"/>
              </a:lnSpc>
              <a:spcBef>
                <a:spcPts val="0"/>
              </a:spcBef>
              <a:spcAft>
                <a:spcPts val="0"/>
              </a:spcAft>
              <a:buSzPct val="100000"/>
              <a:buChar char="●"/>
            </a:pPr>
            <a:r>
              <a:rPr lang="en" sz="2500"/>
              <a:t>In summary, the cartoon illustrates the idea of maintaining individuality and neutrality in a world that is often divided into opposing factions. It encourages the viewer to consider the benefits of not strictly aligning with one side and finding peace in a balanced or neutral stance.</a:t>
            </a:r>
            <a:endParaRPr sz="2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36a9af18e64_0_3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OpenHands Cloud</a:t>
            </a:r>
            <a:endParaRPr/>
          </a:p>
        </p:txBody>
      </p:sp>
      <p:sp>
        <p:nvSpPr>
          <p:cNvPr id="351" name="Google Shape;351;g36a9af18e64_0_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52" name="Google Shape;352;g36a9af18e64_0_39" title="openhands1.png"/>
          <p:cNvPicPr preferRelativeResize="0"/>
          <p:nvPr/>
        </p:nvPicPr>
        <p:blipFill>
          <a:blip r:embed="rId3">
            <a:alphaModFix/>
          </a:blip>
          <a:stretch>
            <a:fillRect/>
          </a:stretch>
        </p:blipFill>
        <p:spPr>
          <a:xfrm>
            <a:off x="1219200" y="865325"/>
            <a:ext cx="5849387" cy="4049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OpenHands Cloud</a:t>
            </a:r>
            <a:endParaRPr/>
          </a:p>
        </p:txBody>
      </p:sp>
      <p:sp>
        <p:nvSpPr>
          <p:cNvPr id="358" name="Google Shape;35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59" name="Google Shape;359;p26" title="demo1.png"/>
          <p:cNvPicPr preferRelativeResize="0"/>
          <p:nvPr/>
        </p:nvPicPr>
        <p:blipFill rotWithShape="1">
          <a:blip r:embed="rId3">
            <a:alphaModFix/>
          </a:blip>
          <a:srcRect b="0" l="0" r="0" t="0"/>
          <a:stretch/>
        </p:blipFill>
        <p:spPr>
          <a:xfrm>
            <a:off x="533400" y="865325"/>
            <a:ext cx="7853224" cy="404957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OpenHands Cloud</a:t>
            </a:r>
            <a:endParaRPr/>
          </a:p>
        </p:txBody>
      </p:sp>
      <p:sp>
        <p:nvSpPr>
          <p:cNvPr id="365" name="Google Shape;36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66" name="Google Shape;366;p27" title="demo5.png"/>
          <p:cNvPicPr preferRelativeResize="0"/>
          <p:nvPr/>
        </p:nvPicPr>
        <p:blipFill rotWithShape="1">
          <a:blip r:embed="rId3">
            <a:alphaModFix/>
          </a:blip>
          <a:srcRect b="0" l="0" r="0" t="0"/>
          <a:stretch/>
        </p:blipFill>
        <p:spPr>
          <a:xfrm>
            <a:off x="533400" y="789125"/>
            <a:ext cx="7869619" cy="404957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36a9af18e64_0_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OpenHands Cloud</a:t>
            </a:r>
            <a:endParaRPr/>
          </a:p>
        </p:txBody>
      </p:sp>
      <p:sp>
        <p:nvSpPr>
          <p:cNvPr id="372" name="Google Shape;372;g36a9af18e64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73" name="Google Shape;373;g36a9af18e64_0_0" title="demo4.png"/>
          <p:cNvPicPr preferRelativeResize="0"/>
          <p:nvPr/>
        </p:nvPicPr>
        <p:blipFill>
          <a:blip r:embed="rId3">
            <a:alphaModFix/>
          </a:blip>
          <a:stretch>
            <a:fillRect/>
          </a:stretch>
        </p:blipFill>
        <p:spPr>
          <a:xfrm>
            <a:off x="609600" y="789125"/>
            <a:ext cx="7869619" cy="4049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36a9af18e64_0_4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OpenHands Cloud</a:t>
            </a:r>
            <a:endParaRPr/>
          </a:p>
        </p:txBody>
      </p:sp>
      <p:sp>
        <p:nvSpPr>
          <p:cNvPr id="379" name="Google Shape;379;g36a9af18e64_0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80" name="Google Shape;380;g36a9af18e64_0_46"/>
          <p:cNvPicPr preferRelativeResize="0"/>
          <p:nvPr/>
        </p:nvPicPr>
        <p:blipFill>
          <a:blip r:embed="rId3">
            <a:alphaModFix/>
          </a:blip>
          <a:stretch>
            <a:fillRect/>
          </a:stretch>
        </p:blipFill>
        <p:spPr>
          <a:xfrm>
            <a:off x="533400" y="712925"/>
            <a:ext cx="5916719" cy="4278174"/>
          </a:xfrm>
          <a:prstGeom prst="rect">
            <a:avLst/>
          </a:prstGeom>
          <a:noFill/>
          <a:ln>
            <a:noFill/>
          </a:ln>
          <a:effectLst>
            <a:outerShdw blurRad="57150" rotWithShape="0" algn="bl" dir="5400000" dist="19050">
              <a:srgbClr val="000000">
                <a:alpha val="50000"/>
              </a:srgbClr>
            </a:outerShdw>
          </a:effectLst>
        </p:spPr>
      </p:pic>
      <p:sp>
        <p:nvSpPr>
          <p:cNvPr id="381" name="Google Shape;381;g36a9af18e64_0_46"/>
          <p:cNvSpPr txBox="1"/>
          <p:nvPr>
            <p:ph idx="1" type="body"/>
          </p:nvPr>
        </p:nvSpPr>
        <p:spPr>
          <a:xfrm>
            <a:off x="6658450" y="1020650"/>
            <a:ext cx="2326200" cy="2956500"/>
          </a:xfrm>
          <a:prstGeom prst="rect">
            <a:avLst/>
          </a:prstGeom>
          <a:noFill/>
          <a:ln>
            <a:noFill/>
          </a:ln>
        </p:spPr>
        <p:txBody>
          <a:bodyPr anchorCtr="0" anchor="t" bIns="91425" lIns="91425" spcFirstLastPara="1" rIns="91425" wrap="square" tIns="91425">
            <a:normAutofit/>
          </a:bodyPr>
          <a:lstStyle/>
          <a:p>
            <a:pPr indent="-381000" lvl="0" marL="457200" rtl="0" algn="l">
              <a:lnSpc>
                <a:spcPct val="115000"/>
              </a:lnSpc>
              <a:spcBef>
                <a:spcPts val="0"/>
              </a:spcBef>
              <a:spcAft>
                <a:spcPts val="0"/>
              </a:spcAft>
              <a:buSzPts val="2400"/>
              <a:buChar char="●"/>
            </a:pPr>
            <a:r>
              <a:rPr lang="en" sz="2400"/>
              <a:t>Running Jupyter Notebook</a:t>
            </a:r>
            <a:endParaRPr sz="2400"/>
          </a:p>
        </p:txBody>
      </p:sp>
      <p:sp>
        <p:nvSpPr>
          <p:cNvPr id="382" name="Google Shape;382;g36a9af18e64_0_46"/>
          <p:cNvSpPr txBox="1"/>
          <p:nvPr>
            <p:ph type="title"/>
          </p:nvPr>
        </p:nvSpPr>
        <p:spPr>
          <a:xfrm>
            <a:off x="6685100" y="2799875"/>
            <a:ext cx="2218800" cy="172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4"/>
              </a:rPr>
              <a:t>https://github.com/ye-kyaw-thu/myParaphrase</a:t>
            </a:r>
            <a:r>
              <a:rPr lang="en" sz="1920"/>
              <a:t> </a:t>
            </a:r>
            <a:endParaRPr sz="192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36a9af18e64_0_5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OpenHands Cloud</a:t>
            </a:r>
            <a:endParaRPr/>
          </a:p>
        </p:txBody>
      </p:sp>
      <p:sp>
        <p:nvSpPr>
          <p:cNvPr id="388" name="Google Shape;388;g36a9af18e64_0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89" name="Google Shape;389;g36a9af18e64_0_54"/>
          <p:cNvSpPr txBox="1"/>
          <p:nvPr>
            <p:ph idx="1" type="body"/>
          </p:nvPr>
        </p:nvSpPr>
        <p:spPr>
          <a:xfrm>
            <a:off x="481525" y="3965275"/>
            <a:ext cx="8350800" cy="774000"/>
          </a:xfrm>
          <a:prstGeom prst="rect">
            <a:avLst/>
          </a:prstGeom>
          <a:noFill/>
          <a:ln>
            <a:noFill/>
          </a:ln>
        </p:spPr>
        <p:txBody>
          <a:bodyPr anchorCtr="0" anchor="t" bIns="91425" lIns="91425" spcFirstLastPara="1" rIns="91425" wrap="square" tIns="91425">
            <a:normAutofit fontScale="85000" lnSpcReduction="20000"/>
          </a:bodyPr>
          <a:lstStyle/>
          <a:p>
            <a:pPr indent="-358140" lvl="0" marL="457200" rtl="0" algn="l">
              <a:lnSpc>
                <a:spcPct val="115000"/>
              </a:lnSpc>
              <a:spcBef>
                <a:spcPts val="0"/>
              </a:spcBef>
              <a:spcAft>
                <a:spcPts val="0"/>
              </a:spcAft>
              <a:buSzPct val="100000"/>
              <a:buChar char="●"/>
            </a:pPr>
            <a:r>
              <a:rPr lang="en" sz="2400"/>
              <a:t>Very convenient</a:t>
            </a:r>
            <a:endParaRPr sz="2400"/>
          </a:p>
          <a:p>
            <a:pPr indent="-358140" lvl="0" marL="457200" rtl="0" algn="l">
              <a:lnSpc>
                <a:spcPct val="115000"/>
              </a:lnSpc>
              <a:spcBef>
                <a:spcPts val="0"/>
              </a:spcBef>
              <a:spcAft>
                <a:spcPts val="0"/>
              </a:spcAft>
              <a:buSzPct val="100000"/>
              <a:buChar char="●"/>
            </a:pPr>
            <a:r>
              <a:rPr lang="en" sz="2400"/>
              <a:t>Automation of coding, github repository updating</a:t>
            </a:r>
            <a:endParaRPr sz="2400"/>
          </a:p>
        </p:txBody>
      </p:sp>
      <p:pic>
        <p:nvPicPr>
          <p:cNvPr id="390" name="Google Shape;390;g36a9af18e64_0_54"/>
          <p:cNvPicPr preferRelativeResize="0"/>
          <p:nvPr/>
        </p:nvPicPr>
        <p:blipFill>
          <a:blip r:embed="rId3">
            <a:alphaModFix/>
          </a:blip>
          <a:stretch>
            <a:fillRect/>
          </a:stretch>
        </p:blipFill>
        <p:spPr>
          <a:xfrm>
            <a:off x="914400" y="865325"/>
            <a:ext cx="7101330" cy="295251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36a9af18e64_0_3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Mind2Web</a:t>
            </a:r>
            <a:endParaRPr/>
          </a:p>
        </p:txBody>
      </p:sp>
      <p:sp>
        <p:nvSpPr>
          <p:cNvPr id="396" name="Google Shape;396;g36a9af18e64_0_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97" name="Google Shape;397;g36a9af18e64_0_31"/>
          <p:cNvPicPr preferRelativeResize="0"/>
          <p:nvPr/>
        </p:nvPicPr>
        <p:blipFill>
          <a:blip r:embed="rId3">
            <a:alphaModFix/>
          </a:blip>
          <a:stretch>
            <a:fillRect/>
          </a:stretch>
        </p:blipFill>
        <p:spPr>
          <a:xfrm>
            <a:off x="457200" y="712925"/>
            <a:ext cx="8167659" cy="412336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36a9af18e64_0_2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Mind2Web</a:t>
            </a:r>
            <a:endParaRPr/>
          </a:p>
        </p:txBody>
      </p:sp>
      <p:sp>
        <p:nvSpPr>
          <p:cNvPr id="403" name="Google Shape;403;g36a9af18e64_0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04" name="Google Shape;404;g36a9af18e64_0_23" title="mind2web.png"/>
          <p:cNvPicPr preferRelativeResize="0"/>
          <p:nvPr/>
        </p:nvPicPr>
        <p:blipFill>
          <a:blip r:embed="rId3">
            <a:alphaModFix/>
          </a:blip>
          <a:stretch>
            <a:fillRect/>
          </a:stretch>
        </p:blipFill>
        <p:spPr>
          <a:xfrm>
            <a:off x="1524000" y="789125"/>
            <a:ext cx="5762702" cy="3794950"/>
          </a:xfrm>
          <a:prstGeom prst="rect">
            <a:avLst/>
          </a:prstGeom>
          <a:noFill/>
          <a:ln>
            <a:noFill/>
          </a:ln>
          <a:effectLst>
            <a:outerShdw blurRad="57150" rotWithShape="0" algn="bl" dir="5400000" dist="19050">
              <a:srgbClr val="000000">
                <a:alpha val="50000"/>
              </a:srgbClr>
            </a:outerShdw>
          </a:effectLst>
        </p:spPr>
      </p:pic>
      <p:sp>
        <p:nvSpPr>
          <p:cNvPr id="405" name="Google Shape;405;g36a9af18e64_0_23"/>
          <p:cNvSpPr txBox="1"/>
          <p:nvPr>
            <p:ph type="title"/>
          </p:nvPr>
        </p:nvSpPr>
        <p:spPr>
          <a:xfrm>
            <a:off x="1930625" y="4586525"/>
            <a:ext cx="57627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Link: </a:t>
            </a:r>
            <a:r>
              <a:rPr lang="en" sz="1920" u="sng">
                <a:solidFill>
                  <a:schemeClr val="hlink"/>
                </a:solidFill>
                <a:hlinkClick r:id="rId4"/>
              </a:rPr>
              <a:t>https://osu-nlp-group.github.io/Mind2Web/</a:t>
            </a:r>
            <a:r>
              <a:rPr lang="en" sz="1920"/>
              <a:t> </a:t>
            </a:r>
            <a:endParaRPr sz="192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36a9af18e64_0_6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Design2Code</a:t>
            </a:r>
            <a:endParaRPr/>
          </a:p>
        </p:txBody>
      </p:sp>
      <p:sp>
        <p:nvSpPr>
          <p:cNvPr id="411" name="Google Shape;411;g36a9af18e64_0_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12" name="Google Shape;412;g36a9af18e64_0_63"/>
          <p:cNvSpPr txBox="1"/>
          <p:nvPr>
            <p:ph type="title"/>
          </p:nvPr>
        </p:nvSpPr>
        <p:spPr>
          <a:xfrm>
            <a:off x="1930625" y="4586525"/>
            <a:ext cx="57627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Link: </a:t>
            </a:r>
            <a:r>
              <a:rPr lang="en" sz="1920" u="sng">
                <a:solidFill>
                  <a:schemeClr val="hlink"/>
                </a:solidFill>
                <a:hlinkClick r:id="rId3"/>
              </a:rPr>
              <a:t>https://salt-nlp.github.io/Design2Code/</a:t>
            </a:r>
            <a:r>
              <a:rPr lang="en" sz="1920"/>
              <a:t> </a:t>
            </a:r>
            <a:r>
              <a:rPr lang="en" sz="1920"/>
              <a:t> </a:t>
            </a:r>
            <a:endParaRPr sz="1920"/>
          </a:p>
        </p:txBody>
      </p:sp>
      <p:pic>
        <p:nvPicPr>
          <p:cNvPr id="413" name="Google Shape;413;g36a9af18e64_0_63"/>
          <p:cNvPicPr preferRelativeResize="0"/>
          <p:nvPr/>
        </p:nvPicPr>
        <p:blipFill>
          <a:blip r:embed="rId4">
            <a:alphaModFix/>
          </a:blip>
          <a:stretch>
            <a:fillRect/>
          </a:stretch>
        </p:blipFill>
        <p:spPr>
          <a:xfrm>
            <a:off x="1524000" y="753111"/>
            <a:ext cx="6169327" cy="375721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36a9af18e64_0_7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Design2Code</a:t>
            </a:r>
            <a:endParaRPr/>
          </a:p>
        </p:txBody>
      </p:sp>
      <p:sp>
        <p:nvSpPr>
          <p:cNvPr id="419" name="Google Shape;419;g36a9af18e64_0_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20" name="Google Shape;420;g36a9af18e64_0_71"/>
          <p:cNvSpPr txBox="1"/>
          <p:nvPr>
            <p:ph type="title"/>
          </p:nvPr>
        </p:nvSpPr>
        <p:spPr>
          <a:xfrm>
            <a:off x="2997425" y="4586525"/>
            <a:ext cx="25356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Test set examples</a:t>
            </a:r>
            <a:endParaRPr sz="1920"/>
          </a:p>
        </p:txBody>
      </p:sp>
      <p:pic>
        <p:nvPicPr>
          <p:cNvPr id="421" name="Google Shape;421;g36a9af18e64_0_71" title="test_examples_compare.png"/>
          <p:cNvPicPr preferRelativeResize="0"/>
          <p:nvPr/>
        </p:nvPicPr>
        <p:blipFill>
          <a:blip r:embed="rId3">
            <a:alphaModFix/>
          </a:blip>
          <a:stretch>
            <a:fillRect/>
          </a:stretch>
        </p:blipFill>
        <p:spPr>
          <a:xfrm>
            <a:off x="1447800" y="819150"/>
            <a:ext cx="5570765" cy="36911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6" name="Google Shape;86;p5"/>
          <p:cNvSpPr txBox="1"/>
          <p:nvPr>
            <p:ph idx="1" type="body"/>
          </p:nvPr>
        </p:nvSpPr>
        <p:spPr>
          <a:xfrm>
            <a:off x="3685425" y="978625"/>
            <a:ext cx="5146800" cy="3684600"/>
          </a:xfrm>
          <a:prstGeom prst="rect">
            <a:avLst/>
          </a:prstGeom>
          <a:noFill/>
          <a:ln>
            <a:noFill/>
          </a:ln>
        </p:spPr>
        <p:txBody>
          <a:bodyPr anchorCtr="0" anchor="t" bIns="91425" lIns="91425" spcFirstLastPara="1" rIns="91425" wrap="square" tIns="91425">
            <a:normAutofit fontScale="85000" lnSpcReduction="20000"/>
          </a:bodyPr>
          <a:lstStyle/>
          <a:p>
            <a:pPr indent="-363537" lvl="0" marL="457200" rtl="0" algn="l">
              <a:lnSpc>
                <a:spcPct val="115000"/>
              </a:lnSpc>
              <a:spcBef>
                <a:spcPts val="0"/>
              </a:spcBef>
              <a:spcAft>
                <a:spcPts val="0"/>
              </a:spcAft>
              <a:buSzPct val="100000"/>
              <a:buChar char="●"/>
            </a:pPr>
            <a:r>
              <a:rPr lang="en" sz="2500"/>
              <a:t>The main message of the cartoon is about the interconnectedness of human actions and creativity. It suggests that everything we do is part of a larger, continuous cycle of influence and creation.</a:t>
            </a:r>
            <a:endParaRPr sz="2500"/>
          </a:p>
          <a:p>
            <a:pPr indent="-363537" lvl="0" marL="457200" rtl="0" algn="l">
              <a:lnSpc>
                <a:spcPct val="115000"/>
              </a:lnSpc>
              <a:spcBef>
                <a:spcPts val="0"/>
              </a:spcBef>
              <a:spcAft>
                <a:spcPts val="0"/>
              </a:spcAft>
              <a:buSzPct val="100000"/>
              <a:buChar char="●"/>
            </a:pPr>
            <a:r>
              <a:rPr lang="en" sz="2500"/>
              <a:t>It emphasizes the idea that our contributions are part of a collective process, where we both shape and are shaped by the contributions of others.</a:t>
            </a:r>
            <a:endParaRPr sz="2500"/>
          </a:p>
        </p:txBody>
      </p:sp>
      <p:pic>
        <p:nvPicPr>
          <p:cNvPr id="87" name="Google Shape;87;p5" title="cartoon_meaning2.jpg"/>
          <p:cNvPicPr preferRelativeResize="0"/>
          <p:nvPr/>
        </p:nvPicPr>
        <p:blipFill rotWithShape="1">
          <a:blip r:embed="rId3">
            <a:alphaModFix/>
          </a:blip>
          <a:srcRect b="0" l="0" r="0" t="0"/>
          <a:stretch/>
        </p:blipFill>
        <p:spPr>
          <a:xfrm>
            <a:off x="609600" y="826225"/>
            <a:ext cx="2895601" cy="4012475"/>
          </a:xfrm>
          <a:prstGeom prst="rect">
            <a:avLst/>
          </a:prstGeom>
          <a:noFill/>
          <a:ln>
            <a:noFill/>
          </a:ln>
          <a:effectLst>
            <a:outerShdw blurRad="57150" rotWithShape="0" algn="bl" dir="5400000" dist="19050">
              <a:srgbClr val="000000">
                <a:alpha val="49803"/>
              </a:srgbClr>
            </a:outerShdw>
          </a:effectLst>
        </p:spPr>
      </p:pic>
      <p:sp>
        <p:nvSpPr>
          <p:cNvPr id="88" name="Google Shape;88;p5"/>
          <p:cNvSpPr txBox="1"/>
          <p:nvPr>
            <p:ph type="title"/>
          </p:nvPr>
        </p:nvSpPr>
        <p:spPr>
          <a:xfrm>
            <a:off x="246375" y="216425"/>
            <a:ext cx="870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Intelligence(ChatGPT-4o with Cartoon Images)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6a9af18e64_0_7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Design2Code</a:t>
            </a:r>
            <a:endParaRPr/>
          </a:p>
        </p:txBody>
      </p:sp>
      <p:sp>
        <p:nvSpPr>
          <p:cNvPr id="427" name="Google Shape;427;g36a9af18e64_0_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28" name="Google Shape;428;g36a9af18e64_0_79"/>
          <p:cNvSpPr txBox="1"/>
          <p:nvPr>
            <p:ph type="title"/>
          </p:nvPr>
        </p:nvSpPr>
        <p:spPr>
          <a:xfrm>
            <a:off x="432225" y="4090150"/>
            <a:ext cx="8212200" cy="509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some case study examples to compare between different prompting methods and different models</a:t>
            </a:r>
            <a:endParaRPr sz="1920"/>
          </a:p>
        </p:txBody>
      </p:sp>
      <p:pic>
        <p:nvPicPr>
          <p:cNvPr id="429" name="Google Shape;429;g36a9af18e64_0_79" title="text_augmentation_example.png"/>
          <p:cNvPicPr preferRelativeResize="0"/>
          <p:nvPr/>
        </p:nvPicPr>
        <p:blipFill>
          <a:blip r:embed="rId3">
            <a:alphaModFix/>
          </a:blip>
          <a:stretch>
            <a:fillRect/>
          </a:stretch>
        </p:blipFill>
        <p:spPr>
          <a:xfrm>
            <a:off x="152400" y="865325"/>
            <a:ext cx="8839204" cy="28701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36a9af18e64_0_8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Design2Code</a:t>
            </a:r>
            <a:endParaRPr/>
          </a:p>
        </p:txBody>
      </p:sp>
      <p:sp>
        <p:nvSpPr>
          <p:cNvPr id="435" name="Google Shape;435;g36a9af18e64_0_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36" name="Google Shape;436;g36a9af18e64_0_87"/>
          <p:cNvSpPr txBox="1"/>
          <p:nvPr>
            <p:ph type="title"/>
          </p:nvPr>
        </p:nvSpPr>
        <p:spPr>
          <a:xfrm>
            <a:off x="432225" y="4090150"/>
            <a:ext cx="8212200" cy="509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E</a:t>
            </a:r>
            <a:r>
              <a:rPr lang="en" sz="1920"/>
              <a:t>xamples of GPT-4V generated webpages in comparison with the original reference webpages. (Left: test dat)</a:t>
            </a:r>
            <a:endParaRPr sz="1920"/>
          </a:p>
        </p:txBody>
      </p:sp>
      <p:pic>
        <p:nvPicPr>
          <p:cNvPr id="437" name="Google Shape;437;g36a9af18e64_0_87"/>
          <p:cNvPicPr preferRelativeResize="0"/>
          <p:nvPr/>
        </p:nvPicPr>
        <p:blipFill>
          <a:blip r:embed="rId3">
            <a:alphaModFix/>
          </a:blip>
          <a:stretch>
            <a:fillRect/>
          </a:stretch>
        </p:blipFill>
        <p:spPr>
          <a:xfrm>
            <a:off x="838200" y="865325"/>
            <a:ext cx="7321415" cy="3072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6a9af18e64_0_9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a:t>
            </a:r>
            <a:r>
              <a:rPr lang="en"/>
              <a:t>Agentic Object Detection</a:t>
            </a:r>
            <a:endParaRPr/>
          </a:p>
        </p:txBody>
      </p:sp>
      <p:sp>
        <p:nvSpPr>
          <p:cNvPr id="443" name="Google Shape;443;g36a9af18e64_0_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44" name="Google Shape;444;g36a9af18e64_0_95"/>
          <p:cNvSpPr txBox="1"/>
          <p:nvPr>
            <p:ph type="title"/>
          </p:nvPr>
        </p:nvSpPr>
        <p:spPr>
          <a:xfrm>
            <a:off x="1930625" y="4586525"/>
            <a:ext cx="57627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Link: </a:t>
            </a:r>
            <a:r>
              <a:rPr lang="en" sz="1920" u="sng">
                <a:solidFill>
                  <a:schemeClr val="hlink"/>
                </a:solidFill>
                <a:hlinkClick r:id="rId3"/>
              </a:rPr>
              <a:t>https://va.landing.ai/demo/agentic-od</a:t>
            </a:r>
            <a:r>
              <a:rPr lang="en" sz="1920"/>
              <a:t> </a:t>
            </a:r>
            <a:r>
              <a:rPr lang="en" sz="1920"/>
              <a:t> </a:t>
            </a:r>
            <a:endParaRPr sz="1920"/>
          </a:p>
        </p:txBody>
      </p:sp>
      <p:pic>
        <p:nvPicPr>
          <p:cNvPr id="445" name="Google Shape;445;g36a9af18e64_0_95"/>
          <p:cNvPicPr preferRelativeResize="0"/>
          <p:nvPr/>
        </p:nvPicPr>
        <p:blipFill>
          <a:blip r:embed="rId4">
            <a:alphaModFix/>
          </a:blip>
          <a:stretch>
            <a:fillRect/>
          </a:stretch>
        </p:blipFill>
        <p:spPr>
          <a:xfrm>
            <a:off x="1219200" y="747925"/>
            <a:ext cx="6366974" cy="38386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6a9af18e64_0_10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Agentic Object Detection</a:t>
            </a:r>
            <a:endParaRPr/>
          </a:p>
        </p:txBody>
      </p:sp>
      <p:sp>
        <p:nvSpPr>
          <p:cNvPr id="451" name="Google Shape;451;g36a9af18e64_0_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52" name="Google Shape;452;g36a9af18e64_0_103"/>
          <p:cNvSpPr txBox="1"/>
          <p:nvPr>
            <p:ph type="title"/>
          </p:nvPr>
        </p:nvSpPr>
        <p:spPr>
          <a:xfrm>
            <a:off x="2921225" y="4586525"/>
            <a:ext cx="34866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JSON output</a:t>
            </a:r>
            <a:endParaRPr sz="1920"/>
          </a:p>
        </p:txBody>
      </p:sp>
      <p:pic>
        <p:nvPicPr>
          <p:cNvPr id="453" name="Google Shape;453;g36a9af18e64_0_103"/>
          <p:cNvPicPr preferRelativeResize="0"/>
          <p:nvPr/>
        </p:nvPicPr>
        <p:blipFill>
          <a:blip r:embed="rId3">
            <a:alphaModFix/>
          </a:blip>
          <a:stretch>
            <a:fillRect/>
          </a:stretch>
        </p:blipFill>
        <p:spPr>
          <a:xfrm>
            <a:off x="1066800" y="797025"/>
            <a:ext cx="6750424" cy="3789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36a9af18e64_0_11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Agentic Object Detection</a:t>
            </a:r>
            <a:endParaRPr/>
          </a:p>
        </p:txBody>
      </p:sp>
      <p:sp>
        <p:nvSpPr>
          <p:cNvPr id="459" name="Google Shape;459;g36a9af18e64_0_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60" name="Google Shape;460;g36a9af18e64_0_111"/>
          <p:cNvSpPr txBox="1"/>
          <p:nvPr>
            <p:ph type="title"/>
          </p:nvPr>
        </p:nvSpPr>
        <p:spPr>
          <a:xfrm>
            <a:off x="2540225" y="4586525"/>
            <a:ext cx="34866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Python API</a:t>
            </a:r>
            <a:endParaRPr sz="1920"/>
          </a:p>
        </p:txBody>
      </p:sp>
      <p:pic>
        <p:nvPicPr>
          <p:cNvPr id="461" name="Google Shape;461;g36a9af18e64_0_111"/>
          <p:cNvPicPr preferRelativeResize="0"/>
          <p:nvPr/>
        </p:nvPicPr>
        <p:blipFill>
          <a:blip r:embed="rId3">
            <a:alphaModFix/>
          </a:blip>
          <a:stretch>
            <a:fillRect/>
          </a:stretch>
        </p:blipFill>
        <p:spPr>
          <a:xfrm>
            <a:off x="1219200" y="865325"/>
            <a:ext cx="5472159" cy="3568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6a9af18e64_0_11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Agentic Object Detection</a:t>
            </a:r>
            <a:endParaRPr/>
          </a:p>
        </p:txBody>
      </p:sp>
      <p:sp>
        <p:nvSpPr>
          <p:cNvPr id="467" name="Google Shape;467;g36a9af18e64_0_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68" name="Google Shape;468;g36a9af18e64_0_118"/>
          <p:cNvSpPr txBox="1"/>
          <p:nvPr>
            <p:ph type="title"/>
          </p:nvPr>
        </p:nvSpPr>
        <p:spPr>
          <a:xfrm>
            <a:off x="3302225" y="4586525"/>
            <a:ext cx="28131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cURL</a:t>
            </a:r>
            <a:endParaRPr sz="1920"/>
          </a:p>
        </p:txBody>
      </p:sp>
      <p:pic>
        <p:nvPicPr>
          <p:cNvPr id="469" name="Google Shape;469;g36a9af18e64_0_118"/>
          <p:cNvPicPr preferRelativeResize="0"/>
          <p:nvPr/>
        </p:nvPicPr>
        <p:blipFill>
          <a:blip r:embed="rId3">
            <a:alphaModFix/>
          </a:blip>
          <a:stretch>
            <a:fillRect/>
          </a:stretch>
        </p:blipFill>
        <p:spPr>
          <a:xfrm>
            <a:off x="1066800" y="865325"/>
            <a:ext cx="6195395" cy="3568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36a9af18e64_0_12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Visual Q&amp;A</a:t>
            </a:r>
            <a:endParaRPr/>
          </a:p>
        </p:txBody>
      </p:sp>
      <p:sp>
        <p:nvSpPr>
          <p:cNvPr id="475" name="Google Shape;475;g36a9af18e64_0_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76" name="Google Shape;476;g36a9af18e64_0_126"/>
          <p:cNvSpPr txBox="1"/>
          <p:nvPr>
            <p:ph type="title"/>
          </p:nvPr>
        </p:nvSpPr>
        <p:spPr>
          <a:xfrm>
            <a:off x="550375" y="1733825"/>
            <a:ext cx="4348200" cy="2492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t>Prompt: Can you explain me about the attached photo?</a:t>
            </a:r>
            <a:endParaRPr sz="2420"/>
          </a:p>
        </p:txBody>
      </p:sp>
      <p:pic>
        <p:nvPicPr>
          <p:cNvPr id="477" name="Google Shape;477;g36a9af18e64_0_126"/>
          <p:cNvPicPr preferRelativeResize="0"/>
          <p:nvPr/>
        </p:nvPicPr>
        <p:blipFill>
          <a:blip r:embed="rId3">
            <a:alphaModFix/>
          </a:blip>
          <a:stretch>
            <a:fillRect/>
          </a:stretch>
        </p:blipFill>
        <p:spPr>
          <a:xfrm>
            <a:off x="5257800" y="604650"/>
            <a:ext cx="2813101" cy="3929250"/>
          </a:xfrm>
          <a:prstGeom prst="rect">
            <a:avLst/>
          </a:prstGeom>
          <a:noFill/>
          <a:ln>
            <a:noFill/>
          </a:ln>
          <a:effectLst>
            <a:outerShdw blurRad="57150" rotWithShape="0" algn="bl" dir="5400000" dist="19050">
              <a:srgbClr val="000000">
                <a:alpha val="50000"/>
              </a:srgbClr>
            </a:outerShdw>
          </a:effectLst>
        </p:spPr>
      </p:pic>
      <p:sp>
        <p:nvSpPr>
          <p:cNvPr id="478" name="Google Shape;478;g36a9af18e64_0_126"/>
          <p:cNvSpPr txBox="1"/>
          <p:nvPr>
            <p:ph type="title"/>
          </p:nvPr>
        </p:nvSpPr>
        <p:spPr>
          <a:xfrm>
            <a:off x="5122375" y="4629425"/>
            <a:ext cx="30372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Qwen2 VL Images VQA</a:t>
            </a:r>
            <a:endParaRPr sz="192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36a9af18e64_0_13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Visual Q&amp;A</a:t>
            </a:r>
            <a:endParaRPr/>
          </a:p>
        </p:txBody>
      </p:sp>
      <p:sp>
        <p:nvSpPr>
          <p:cNvPr id="484" name="Google Shape;484;g36a9af18e64_0_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85" name="Google Shape;485;g36a9af18e64_0_134"/>
          <p:cNvSpPr txBox="1"/>
          <p:nvPr>
            <p:ph type="title"/>
          </p:nvPr>
        </p:nvSpPr>
        <p:spPr>
          <a:xfrm>
            <a:off x="1181425" y="4662725"/>
            <a:ext cx="21906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Output</a:t>
            </a:r>
            <a:endParaRPr sz="1920"/>
          </a:p>
        </p:txBody>
      </p:sp>
      <p:pic>
        <p:nvPicPr>
          <p:cNvPr id="486" name="Google Shape;486;g36a9af18e64_0_134"/>
          <p:cNvPicPr preferRelativeResize="0"/>
          <p:nvPr/>
        </p:nvPicPr>
        <p:blipFill>
          <a:blip r:embed="rId3">
            <a:alphaModFix/>
          </a:blip>
          <a:stretch>
            <a:fillRect/>
          </a:stretch>
        </p:blipFill>
        <p:spPr>
          <a:xfrm>
            <a:off x="685800" y="732853"/>
            <a:ext cx="2813100" cy="3792947"/>
          </a:xfrm>
          <a:prstGeom prst="rect">
            <a:avLst/>
          </a:prstGeom>
          <a:noFill/>
          <a:ln>
            <a:noFill/>
          </a:ln>
          <a:effectLst>
            <a:outerShdw blurRad="57150" rotWithShape="0" algn="bl" dir="5400000" dist="19050">
              <a:srgbClr val="000000">
                <a:alpha val="50000"/>
              </a:srgbClr>
            </a:outerShdw>
          </a:effectLst>
        </p:spPr>
      </p:pic>
      <p:sp>
        <p:nvSpPr>
          <p:cNvPr id="487" name="Google Shape;487;g36a9af18e64_0_134"/>
          <p:cNvSpPr txBox="1"/>
          <p:nvPr>
            <p:ph type="title"/>
          </p:nvPr>
        </p:nvSpPr>
        <p:spPr>
          <a:xfrm>
            <a:off x="3649275" y="840450"/>
            <a:ext cx="5259000" cy="379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520"/>
              <a:buNone/>
            </a:pPr>
            <a:r>
              <a:rPr lang="en" sz="1828"/>
              <a:t>The photo depicts a group of people gathered around a printer or copier machine in what appears to be an office or classroom setting. The individuals are engaged in various activities, such as looking at documents, using the printer, or conversing with each other. The environment is well-lit, with windows and fluorescent lights visible in the background. The people are wearing casual attire, and some are wearing lanyards, which might indicate they are students or employees attending a workshop or training session. The overall atmosphere seems to be focused and collaborative.</a:t>
            </a:r>
            <a:endParaRPr sz="1828"/>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36a9af18e64_0_14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Video Tracking </a:t>
            </a:r>
            <a:endParaRPr/>
          </a:p>
        </p:txBody>
      </p:sp>
      <p:sp>
        <p:nvSpPr>
          <p:cNvPr id="493" name="Google Shape;493;g36a9af18e64_0_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94" name="Google Shape;494;g36a9af18e64_0_144"/>
          <p:cNvSpPr txBox="1"/>
          <p:nvPr>
            <p:ph type="title"/>
          </p:nvPr>
        </p:nvSpPr>
        <p:spPr>
          <a:xfrm>
            <a:off x="550375" y="1733825"/>
            <a:ext cx="4348200" cy="2377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t>Prompt: soccer, human</a:t>
            </a:r>
            <a:endParaRPr sz="2420"/>
          </a:p>
        </p:txBody>
      </p:sp>
      <p:sp>
        <p:nvSpPr>
          <p:cNvPr id="495" name="Google Shape;495;g36a9af18e64_0_144"/>
          <p:cNvSpPr txBox="1"/>
          <p:nvPr>
            <p:ph type="title"/>
          </p:nvPr>
        </p:nvSpPr>
        <p:spPr>
          <a:xfrm>
            <a:off x="4694950" y="4629425"/>
            <a:ext cx="41061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a:t>
            </a:r>
            <a:r>
              <a:rPr lang="en" sz="1920"/>
              <a:t>Florence-2 Sam2 Video Tracking</a:t>
            </a:r>
            <a:endParaRPr sz="1920"/>
          </a:p>
        </p:txBody>
      </p:sp>
      <p:pic>
        <p:nvPicPr>
          <p:cNvPr id="496" name="Google Shape;496;g36a9af18e64_0_144"/>
          <p:cNvPicPr preferRelativeResize="0"/>
          <p:nvPr/>
        </p:nvPicPr>
        <p:blipFill>
          <a:blip r:embed="rId3">
            <a:alphaModFix/>
          </a:blip>
          <a:stretch>
            <a:fillRect/>
          </a:stretch>
        </p:blipFill>
        <p:spPr>
          <a:xfrm>
            <a:off x="5279575" y="723275"/>
            <a:ext cx="2527399" cy="38299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36a9af18e64_0_15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 Video Tracking </a:t>
            </a:r>
            <a:endParaRPr/>
          </a:p>
        </p:txBody>
      </p:sp>
      <p:sp>
        <p:nvSpPr>
          <p:cNvPr id="502" name="Google Shape;502;g36a9af18e64_0_1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03" name="Google Shape;503;g36a9af18e64_0_153"/>
          <p:cNvSpPr txBox="1"/>
          <p:nvPr>
            <p:ph type="title"/>
          </p:nvPr>
        </p:nvSpPr>
        <p:spPr>
          <a:xfrm>
            <a:off x="2161125" y="4553225"/>
            <a:ext cx="51435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Video tracking result for </a:t>
            </a:r>
            <a:r>
              <a:rPr lang="en" sz="1920"/>
              <a:t>soccer</a:t>
            </a:r>
            <a:r>
              <a:rPr lang="en" sz="1920"/>
              <a:t> and human</a:t>
            </a:r>
            <a:endParaRPr sz="1920"/>
          </a:p>
        </p:txBody>
      </p:sp>
      <p:pic>
        <p:nvPicPr>
          <p:cNvPr id="504" name="Google Shape;504;g36a9af18e64_0_153"/>
          <p:cNvPicPr preferRelativeResize="0"/>
          <p:nvPr/>
        </p:nvPicPr>
        <p:blipFill>
          <a:blip r:embed="rId3">
            <a:alphaModFix/>
          </a:blip>
          <a:stretch>
            <a:fillRect/>
          </a:stretch>
        </p:blipFill>
        <p:spPr>
          <a:xfrm>
            <a:off x="6096000" y="712925"/>
            <a:ext cx="2746660" cy="3861874"/>
          </a:xfrm>
          <a:prstGeom prst="rect">
            <a:avLst/>
          </a:prstGeom>
          <a:noFill/>
          <a:ln>
            <a:noFill/>
          </a:ln>
          <a:effectLst>
            <a:outerShdw blurRad="57150" rotWithShape="0" algn="bl" dir="5400000" dist="19050">
              <a:srgbClr val="000000">
                <a:alpha val="50000"/>
              </a:srgbClr>
            </a:outerShdw>
          </a:effectLst>
        </p:spPr>
      </p:pic>
      <p:pic>
        <p:nvPicPr>
          <p:cNvPr id="505" name="Google Shape;505;g36a9af18e64_0_153"/>
          <p:cNvPicPr preferRelativeResize="0"/>
          <p:nvPr/>
        </p:nvPicPr>
        <p:blipFill>
          <a:blip r:embed="rId4">
            <a:alphaModFix/>
          </a:blip>
          <a:stretch>
            <a:fillRect/>
          </a:stretch>
        </p:blipFill>
        <p:spPr>
          <a:xfrm>
            <a:off x="304800" y="712925"/>
            <a:ext cx="2746650" cy="3805992"/>
          </a:xfrm>
          <a:prstGeom prst="rect">
            <a:avLst/>
          </a:prstGeom>
          <a:noFill/>
          <a:ln>
            <a:noFill/>
          </a:ln>
          <a:effectLst>
            <a:outerShdw blurRad="57150" rotWithShape="0" algn="bl" dir="5400000" dist="19050">
              <a:srgbClr val="000000">
                <a:alpha val="50000"/>
              </a:srgbClr>
            </a:outerShdw>
          </a:effectLst>
        </p:spPr>
      </p:pic>
      <p:pic>
        <p:nvPicPr>
          <p:cNvPr id="506" name="Google Shape;506;g36a9af18e64_0_153"/>
          <p:cNvPicPr preferRelativeResize="0"/>
          <p:nvPr/>
        </p:nvPicPr>
        <p:blipFill>
          <a:blip r:embed="rId5">
            <a:alphaModFix/>
          </a:blip>
          <a:stretch>
            <a:fillRect/>
          </a:stretch>
        </p:blipFill>
        <p:spPr>
          <a:xfrm>
            <a:off x="3200400" y="712925"/>
            <a:ext cx="2746650" cy="383508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4" name="Google Shape;94;p6"/>
          <p:cNvSpPr txBox="1"/>
          <p:nvPr>
            <p:ph idx="1" type="body"/>
          </p:nvPr>
        </p:nvSpPr>
        <p:spPr>
          <a:xfrm>
            <a:off x="3581400" y="712925"/>
            <a:ext cx="5403300" cy="3950400"/>
          </a:xfrm>
          <a:prstGeom prst="rect">
            <a:avLst/>
          </a:prstGeom>
          <a:noFill/>
          <a:ln>
            <a:noFill/>
          </a:ln>
        </p:spPr>
        <p:txBody>
          <a:bodyPr anchorCtr="0" anchor="t" bIns="91425" lIns="91425" spcFirstLastPara="1" rIns="91425" wrap="square" tIns="91425">
            <a:normAutofit fontScale="70000" lnSpcReduction="10000"/>
          </a:bodyPr>
          <a:lstStyle/>
          <a:p>
            <a:pPr indent="-339725" lvl="0" marL="457200" rtl="0" algn="l">
              <a:lnSpc>
                <a:spcPct val="115000"/>
              </a:lnSpc>
              <a:spcBef>
                <a:spcPts val="0"/>
              </a:spcBef>
              <a:spcAft>
                <a:spcPts val="0"/>
              </a:spcAft>
              <a:buSzPct val="100000"/>
              <a:buChar char="●"/>
            </a:pPr>
            <a:r>
              <a:rPr lang="en" sz="2500"/>
              <a:t>The cartoon portrays how addictions—whether to alcohol, nicotine, drugs, gambling, or technology—can dominate individuals' lives, reducing them to a subservient and degraded state. The people being led by these vices are depicted as powerless, crawling on all fours, illustrating how addictions can strip away personal agency, dignity, and freedom. The overall message highlights the destructive nature of these vices and the way they can enslave individuals, leading them through life rather than allowing them to walk freely on their own terms.</a:t>
            </a:r>
            <a:endParaRPr sz="2500"/>
          </a:p>
        </p:txBody>
      </p:sp>
      <p:pic>
        <p:nvPicPr>
          <p:cNvPr id="95" name="Google Shape;95;p6" title="Ma_Sandar_cartoon_meaning29.jpg"/>
          <p:cNvPicPr preferRelativeResize="0"/>
          <p:nvPr/>
        </p:nvPicPr>
        <p:blipFill rotWithShape="1">
          <a:blip r:embed="rId3">
            <a:alphaModFix/>
          </a:blip>
          <a:srcRect b="0" l="0" r="0" t="0"/>
          <a:stretch/>
        </p:blipFill>
        <p:spPr>
          <a:xfrm>
            <a:off x="304800" y="789125"/>
            <a:ext cx="3228871" cy="4125776"/>
          </a:xfrm>
          <a:prstGeom prst="rect">
            <a:avLst/>
          </a:prstGeom>
          <a:noFill/>
          <a:ln>
            <a:noFill/>
          </a:ln>
          <a:effectLst>
            <a:outerShdw blurRad="57150" rotWithShape="0" algn="bl" dir="5400000" dist="19050">
              <a:srgbClr val="000000">
                <a:alpha val="49803"/>
              </a:srgbClr>
            </a:outerShdw>
          </a:effectLst>
        </p:spPr>
      </p:pic>
      <p:sp>
        <p:nvSpPr>
          <p:cNvPr id="96" name="Google Shape;96;p6"/>
          <p:cNvSpPr txBox="1"/>
          <p:nvPr>
            <p:ph type="title"/>
          </p:nvPr>
        </p:nvSpPr>
        <p:spPr>
          <a:xfrm>
            <a:off x="246375" y="140225"/>
            <a:ext cx="870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Intelligence(ChatGPT-4o with Cartoon Images)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36a9af18e64_0_16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Don’t Build Multi-Agents</a:t>
            </a:r>
            <a:endParaRPr/>
          </a:p>
        </p:txBody>
      </p:sp>
      <p:sp>
        <p:nvSpPr>
          <p:cNvPr id="512" name="Google Shape;512;g36a9af18e64_0_1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13" name="Google Shape;513;g36a9af18e64_0_164"/>
          <p:cNvPicPr preferRelativeResize="0"/>
          <p:nvPr/>
        </p:nvPicPr>
        <p:blipFill>
          <a:blip r:embed="rId3">
            <a:alphaModFix/>
          </a:blip>
          <a:stretch>
            <a:fillRect/>
          </a:stretch>
        </p:blipFill>
        <p:spPr>
          <a:xfrm>
            <a:off x="381000" y="941525"/>
            <a:ext cx="8325948" cy="3569292"/>
          </a:xfrm>
          <a:prstGeom prst="rect">
            <a:avLst/>
          </a:prstGeom>
          <a:noFill/>
          <a:ln>
            <a:noFill/>
          </a:ln>
          <a:effectLst>
            <a:outerShdw blurRad="57150" rotWithShape="0" algn="bl" dir="5400000" dist="19050">
              <a:srgbClr val="000000">
                <a:alpha val="50000"/>
              </a:srgbClr>
            </a:outerShdw>
          </a:effectLst>
        </p:spPr>
      </p:pic>
      <p:sp>
        <p:nvSpPr>
          <p:cNvPr id="514" name="Google Shape;514;g36a9af18e64_0_164"/>
          <p:cNvSpPr txBox="1"/>
          <p:nvPr>
            <p:ph type="title"/>
          </p:nvPr>
        </p:nvSpPr>
        <p:spPr>
          <a:xfrm>
            <a:off x="768900" y="4586525"/>
            <a:ext cx="83259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520"/>
              <a:buNone/>
            </a:pPr>
            <a:r>
              <a:rPr lang="en" sz="1528"/>
              <a:t>Link: </a:t>
            </a:r>
            <a:r>
              <a:rPr lang="en" sz="1528" u="sng">
                <a:solidFill>
                  <a:schemeClr val="hlink"/>
                </a:solidFill>
                <a:hlinkClick r:id="rId4"/>
              </a:rPr>
              <a:t>https://cognition.ai/blog/dont-build-multi-agents#principles-of-context-engineering</a:t>
            </a:r>
            <a:r>
              <a:rPr lang="en" sz="1528"/>
              <a:t> </a:t>
            </a:r>
            <a:endParaRPr sz="1528"/>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36a9af18e64_0_17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Don’t Build Multi-Agents</a:t>
            </a:r>
            <a:endParaRPr/>
          </a:p>
        </p:txBody>
      </p:sp>
      <p:sp>
        <p:nvSpPr>
          <p:cNvPr id="520" name="Google Shape;520;g36a9af18e64_0_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21" name="Google Shape;521;g36a9af18e64_0_170"/>
          <p:cNvPicPr preferRelativeResize="0"/>
          <p:nvPr/>
        </p:nvPicPr>
        <p:blipFill>
          <a:blip r:embed="rId3">
            <a:alphaModFix/>
          </a:blip>
          <a:stretch>
            <a:fillRect/>
          </a:stretch>
        </p:blipFill>
        <p:spPr>
          <a:xfrm>
            <a:off x="457200" y="959850"/>
            <a:ext cx="8375101" cy="2867759"/>
          </a:xfrm>
          <a:prstGeom prst="rect">
            <a:avLst/>
          </a:prstGeom>
          <a:noFill/>
          <a:ln>
            <a:noFill/>
          </a:ln>
          <a:effectLst>
            <a:outerShdw blurRad="57150" rotWithShape="0" algn="bl" dir="5400000" dist="19050">
              <a:srgbClr val="000000">
                <a:alpha val="50000"/>
              </a:srgbClr>
            </a:outerShdw>
          </a:effectLst>
        </p:spPr>
      </p:pic>
      <p:sp>
        <p:nvSpPr>
          <p:cNvPr id="522" name="Google Shape;522;g36a9af18e64_0_170"/>
          <p:cNvSpPr txBox="1"/>
          <p:nvPr>
            <p:ph type="title"/>
          </p:nvPr>
        </p:nvSpPr>
        <p:spPr>
          <a:xfrm>
            <a:off x="1347600" y="4110750"/>
            <a:ext cx="7037700" cy="63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a:t>
            </a:r>
            <a:r>
              <a:rPr lang="en" sz="1920"/>
              <a:t>Walden Yan (Cognition Labs, US) made the above claim</a:t>
            </a:r>
            <a:endParaRPr sz="192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36a9af18e64_0_20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Don’t Build Multi-Agents</a:t>
            </a:r>
            <a:endParaRPr/>
          </a:p>
        </p:txBody>
      </p:sp>
      <p:sp>
        <p:nvSpPr>
          <p:cNvPr id="528" name="Google Shape;528;g36a9af18e64_0_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29" name="Google Shape;529;g36a9af18e64_0_205"/>
          <p:cNvPicPr preferRelativeResize="0"/>
          <p:nvPr/>
        </p:nvPicPr>
        <p:blipFill>
          <a:blip r:embed="rId3">
            <a:alphaModFix/>
          </a:blip>
          <a:stretch>
            <a:fillRect/>
          </a:stretch>
        </p:blipFill>
        <p:spPr>
          <a:xfrm>
            <a:off x="381000" y="865325"/>
            <a:ext cx="3039762" cy="4115300"/>
          </a:xfrm>
          <a:prstGeom prst="rect">
            <a:avLst/>
          </a:prstGeom>
          <a:noFill/>
          <a:ln>
            <a:noFill/>
          </a:ln>
          <a:effectLst>
            <a:outerShdw blurRad="57150" rotWithShape="0" algn="bl" dir="5400000" dist="19050">
              <a:srgbClr val="000000">
                <a:alpha val="50000"/>
              </a:srgbClr>
            </a:outerShdw>
          </a:effectLst>
        </p:spPr>
      </p:pic>
      <p:sp>
        <p:nvSpPr>
          <p:cNvPr id="530" name="Google Shape;530;g36a9af18e64_0_205"/>
          <p:cNvSpPr txBox="1"/>
          <p:nvPr>
            <p:ph type="title"/>
          </p:nvPr>
        </p:nvSpPr>
        <p:spPr>
          <a:xfrm>
            <a:off x="3674575" y="895625"/>
            <a:ext cx="5157600" cy="3906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None/>
            </a:pPr>
            <a:r>
              <a:rPr lang="en" sz="2420"/>
              <a:t>“Context engineering” is the next level of this</a:t>
            </a:r>
            <a:endParaRPr sz="2420"/>
          </a:p>
          <a:p>
            <a:pPr indent="0" lvl="0" marL="0" rtl="0" algn="l">
              <a:lnSpc>
                <a:spcPct val="100000"/>
              </a:lnSpc>
              <a:spcBef>
                <a:spcPts val="0"/>
              </a:spcBef>
              <a:spcAft>
                <a:spcPts val="0"/>
              </a:spcAft>
              <a:buNone/>
            </a:pPr>
            <a:r>
              <a:rPr lang="en" sz="2420"/>
              <a:t>Take an example of a common type of agent. This agent</a:t>
            </a:r>
            <a:endParaRPr sz="2420"/>
          </a:p>
          <a:p>
            <a:pPr indent="0" lvl="0" marL="0" rtl="0" algn="l">
              <a:lnSpc>
                <a:spcPct val="100000"/>
              </a:lnSpc>
              <a:spcBef>
                <a:spcPts val="0"/>
              </a:spcBef>
              <a:spcAft>
                <a:spcPts val="0"/>
              </a:spcAft>
              <a:buNone/>
            </a:pPr>
            <a:r>
              <a:t/>
            </a:r>
            <a:endParaRPr sz="2420"/>
          </a:p>
          <a:p>
            <a:pPr indent="-366903" lvl="0" marL="457200" rtl="0" algn="l">
              <a:lnSpc>
                <a:spcPct val="100000"/>
              </a:lnSpc>
              <a:spcBef>
                <a:spcPts val="0"/>
              </a:spcBef>
              <a:spcAft>
                <a:spcPts val="0"/>
              </a:spcAft>
              <a:buSzPct val="100000"/>
              <a:buAutoNum type="arabicPeriod"/>
            </a:pPr>
            <a:r>
              <a:rPr lang="en" sz="2420"/>
              <a:t>Breaks its work down into multiple parts</a:t>
            </a:r>
            <a:endParaRPr sz="2420"/>
          </a:p>
          <a:p>
            <a:pPr indent="-366903" lvl="0" marL="457200" rtl="0" algn="l">
              <a:lnSpc>
                <a:spcPct val="100000"/>
              </a:lnSpc>
              <a:spcBef>
                <a:spcPts val="0"/>
              </a:spcBef>
              <a:spcAft>
                <a:spcPts val="0"/>
              </a:spcAft>
              <a:buSzPct val="100000"/>
              <a:buAutoNum type="arabicPeriod"/>
            </a:pPr>
            <a:r>
              <a:rPr lang="en" sz="2420"/>
              <a:t>Starts subagents to work on those parts</a:t>
            </a:r>
            <a:endParaRPr sz="2420"/>
          </a:p>
          <a:p>
            <a:pPr indent="-366903" lvl="0" marL="457200" rtl="0" algn="l">
              <a:lnSpc>
                <a:spcPct val="100000"/>
              </a:lnSpc>
              <a:spcBef>
                <a:spcPts val="0"/>
              </a:spcBef>
              <a:spcAft>
                <a:spcPts val="0"/>
              </a:spcAft>
              <a:buSzPct val="100000"/>
              <a:buAutoNum type="arabicPeriod"/>
            </a:pPr>
            <a:r>
              <a:rPr lang="en" sz="2420"/>
              <a:t>Combines those results in the end</a:t>
            </a:r>
            <a:endParaRPr sz="242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36a9af18e64_0_21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Don’t Build Multi-Agents</a:t>
            </a:r>
            <a:endParaRPr/>
          </a:p>
        </p:txBody>
      </p:sp>
      <p:sp>
        <p:nvSpPr>
          <p:cNvPr id="536" name="Google Shape;536;g36a9af18e64_0_2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37" name="Google Shape;537;g36a9af18e64_0_212"/>
          <p:cNvPicPr preferRelativeResize="0"/>
          <p:nvPr/>
        </p:nvPicPr>
        <p:blipFill>
          <a:blip r:embed="rId3">
            <a:alphaModFix/>
          </a:blip>
          <a:stretch>
            <a:fillRect/>
          </a:stretch>
        </p:blipFill>
        <p:spPr>
          <a:xfrm>
            <a:off x="394800" y="1066800"/>
            <a:ext cx="8520599" cy="266269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36a9af18e64_0_43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Don’t Build Multi-Agents</a:t>
            </a:r>
            <a:endParaRPr/>
          </a:p>
        </p:txBody>
      </p:sp>
      <p:sp>
        <p:nvSpPr>
          <p:cNvPr id="543" name="Google Shape;543;g36a9af18e64_0_4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44" name="Google Shape;544;g36a9af18e64_0_433"/>
          <p:cNvPicPr preferRelativeResize="0"/>
          <p:nvPr/>
        </p:nvPicPr>
        <p:blipFill>
          <a:blip r:embed="rId3">
            <a:alphaModFix/>
          </a:blip>
          <a:stretch>
            <a:fillRect/>
          </a:stretch>
        </p:blipFill>
        <p:spPr>
          <a:xfrm>
            <a:off x="304800" y="865325"/>
            <a:ext cx="2726851" cy="3657970"/>
          </a:xfrm>
          <a:prstGeom prst="rect">
            <a:avLst/>
          </a:prstGeom>
          <a:noFill/>
          <a:ln>
            <a:noFill/>
          </a:ln>
          <a:effectLst>
            <a:outerShdw blurRad="57150" rotWithShape="0" algn="bl" dir="5400000" dist="19050">
              <a:srgbClr val="000000">
                <a:alpha val="50000"/>
              </a:srgbClr>
            </a:outerShdw>
          </a:effectLst>
        </p:spPr>
      </p:pic>
      <p:pic>
        <p:nvPicPr>
          <p:cNvPr id="545" name="Google Shape;545;g36a9af18e64_0_433"/>
          <p:cNvPicPr preferRelativeResize="0"/>
          <p:nvPr/>
        </p:nvPicPr>
        <p:blipFill>
          <a:blip r:embed="rId4">
            <a:alphaModFix/>
          </a:blip>
          <a:stretch>
            <a:fillRect/>
          </a:stretch>
        </p:blipFill>
        <p:spPr>
          <a:xfrm>
            <a:off x="3171175" y="865325"/>
            <a:ext cx="2726850" cy="3664849"/>
          </a:xfrm>
          <a:prstGeom prst="rect">
            <a:avLst/>
          </a:prstGeom>
          <a:noFill/>
          <a:ln>
            <a:noFill/>
          </a:ln>
          <a:effectLst>
            <a:outerShdw blurRad="57150" rotWithShape="0" algn="bl" dir="5400000" dist="19050">
              <a:srgbClr val="000000">
                <a:alpha val="50000"/>
              </a:srgbClr>
            </a:outerShdw>
          </a:effectLst>
        </p:spPr>
      </p:pic>
      <p:pic>
        <p:nvPicPr>
          <p:cNvPr id="546" name="Google Shape;546;g36a9af18e64_0_433"/>
          <p:cNvPicPr preferRelativeResize="0"/>
          <p:nvPr/>
        </p:nvPicPr>
        <p:blipFill>
          <a:blip r:embed="rId5">
            <a:alphaModFix/>
          </a:blip>
          <a:stretch>
            <a:fillRect/>
          </a:stretch>
        </p:blipFill>
        <p:spPr>
          <a:xfrm>
            <a:off x="6029850" y="872200"/>
            <a:ext cx="2692130" cy="3657975"/>
          </a:xfrm>
          <a:prstGeom prst="rect">
            <a:avLst/>
          </a:prstGeom>
          <a:noFill/>
          <a:ln>
            <a:noFill/>
          </a:ln>
          <a:effectLst>
            <a:outerShdw blurRad="57150" rotWithShape="0" algn="bl" dir="5400000" dist="19050">
              <a:srgbClr val="000000">
                <a:alpha val="50000"/>
              </a:srgbClr>
            </a:outerShdw>
          </a:effectLst>
        </p:spPr>
      </p:pic>
      <p:sp>
        <p:nvSpPr>
          <p:cNvPr id="547" name="Google Shape;547;g36a9af18e64_0_433"/>
          <p:cNvSpPr txBox="1"/>
          <p:nvPr>
            <p:ph type="title"/>
          </p:nvPr>
        </p:nvSpPr>
        <p:spPr>
          <a:xfrm>
            <a:off x="1916200" y="4524925"/>
            <a:ext cx="5057100" cy="45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Flappy Game Link: </a:t>
            </a:r>
            <a:r>
              <a:rPr lang="en" sz="1920" u="sng">
                <a:solidFill>
                  <a:schemeClr val="hlink"/>
                </a:solidFill>
                <a:hlinkClick r:id="rId6"/>
              </a:rPr>
              <a:t>https://flappybird.io/</a:t>
            </a:r>
            <a:r>
              <a:rPr lang="en" sz="1920"/>
              <a:t> </a:t>
            </a:r>
            <a:endParaRPr sz="192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36a9af18e64_0_21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Don’t Build Multi-Agents</a:t>
            </a:r>
            <a:endParaRPr/>
          </a:p>
        </p:txBody>
      </p:sp>
      <p:sp>
        <p:nvSpPr>
          <p:cNvPr id="553" name="Google Shape;553;g36a9af18e64_0_2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54" name="Google Shape;554;g36a9af18e64_0_219"/>
          <p:cNvSpPr txBox="1"/>
          <p:nvPr>
            <p:ph type="title"/>
          </p:nvPr>
        </p:nvSpPr>
        <p:spPr>
          <a:xfrm>
            <a:off x="4243200" y="4339350"/>
            <a:ext cx="4686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Context sharing among subagents</a:t>
            </a:r>
            <a:endParaRPr sz="1920"/>
          </a:p>
        </p:txBody>
      </p:sp>
      <p:sp>
        <p:nvSpPr>
          <p:cNvPr id="555" name="Google Shape;555;g36a9af18e64_0_219"/>
          <p:cNvSpPr txBox="1"/>
          <p:nvPr>
            <p:ph type="title"/>
          </p:nvPr>
        </p:nvSpPr>
        <p:spPr>
          <a:xfrm>
            <a:off x="311700" y="1019225"/>
            <a:ext cx="3722400" cy="2077200"/>
          </a:xfrm>
          <a:prstGeom prst="rect">
            <a:avLst/>
          </a:prstGeom>
          <a:noFill/>
          <a:ln>
            <a:noFill/>
          </a:ln>
        </p:spPr>
        <p:txBody>
          <a:bodyPr anchorCtr="0" anchor="t" bIns="91425" lIns="91425" spcFirstLastPara="1" rIns="91425" wrap="square" tIns="91425">
            <a:normAutofit fontScale="90000"/>
          </a:bodyPr>
          <a:lstStyle/>
          <a:p>
            <a:pPr indent="-366903" lvl="0" marL="457200" rtl="0" algn="l">
              <a:lnSpc>
                <a:spcPct val="100000"/>
              </a:lnSpc>
              <a:spcBef>
                <a:spcPts val="0"/>
              </a:spcBef>
              <a:spcAft>
                <a:spcPts val="0"/>
              </a:spcAft>
              <a:buSzPct val="100000"/>
              <a:buChar char="●"/>
            </a:pPr>
            <a:r>
              <a:rPr lang="en" sz="2420"/>
              <a:t>Principle 1</a:t>
            </a:r>
            <a:endParaRPr sz="2420"/>
          </a:p>
          <a:p>
            <a:pPr indent="-366903" lvl="0" marL="457200" rtl="0" algn="l">
              <a:lnSpc>
                <a:spcPct val="100000"/>
              </a:lnSpc>
              <a:spcBef>
                <a:spcPts val="0"/>
              </a:spcBef>
              <a:spcAft>
                <a:spcPts val="0"/>
              </a:spcAft>
              <a:buSzPct val="100000"/>
              <a:buChar char="●"/>
            </a:pPr>
            <a:r>
              <a:rPr lang="en" sz="2420"/>
              <a:t>Share context, and share full agent traces, not just individual messages</a:t>
            </a:r>
            <a:endParaRPr sz="2420"/>
          </a:p>
          <a:p>
            <a:pPr indent="-366903" lvl="0" marL="457200" rtl="0" algn="l">
              <a:lnSpc>
                <a:spcPct val="100000"/>
              </a:lnSpc>
              <a:spcBef>
                <a:spcPts val="0"/>
              </a:spcBef>
              <a:spcAft>
                <a:spcPts val="0"/>
              </a:spcAft>
              <a:buSzPct val="100000"/>
              <a:buChar char="●"/>
            </a:pPr>
            <a:r>
              <a:rPr lang="en" sz="2420"/>
              <a:t>However, still unreilable</a:t>
            </a:r>
            <a:endParaRPr sz="2420"/>
          </a:p>
        </p:txBody>
      </p:sp>
      <p:pic>
        <p:nvPicPr>
          <p:cNvPr id="556" name="Google Shape;556;g36a9af18e64_0_219"/>
          <p:cNvPicPr preferRelativeResize="0"/>
          <p:nvPr/>
        </p:nvPicPr>
        <p:blipFill>
          <a:blip r:embed="rId3">
            <a:alphaModFix/>
          </a:blip>
          <a:stretch>
            <a:fillRect/>
          </a:stretch>
        </p:blipFill>
        <p:spPr>
          <a:xfrm>
            <a:off x="4034000" y="560525"/>
            <a:ext cx="4799635" cy="37090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36a9af18e64_0_22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Don’t Build Multi-Agents</a:t>
            </a:r>
            <a:endParaRPr/>
          </a:p>
        </p:txBody>
      </p:sp>
      <p:sp>
        <p:nvSpPr>
          <p:cNvPr id="562" name="Google Shape;562;g36a9af18e64_0_2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63" name="Google Shape;563;g36a9af18e64_0_226"/>
          <p:cNvSpPr txBox="1"/>
          <p:nvPr>
            <p:ph type="title"/>
          </p:nvPr>
        </p:nvSpPr>
        <p:spPr>
          <a:xfrm>
            <a:off x="1195200" y="3729750"/>
            <a:ext cx="7037700" cy="63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Walden Yan (Cognition Labs, US) made the above claim</a:t>
            </a:r>
            <a:endParaRPr sz="1920"/>
          </a:p>
        </p:txBody>
      </p:sp>
      <p:pic>
        <p:nvPicPr>
          <p:cNvPr id="564" name="Google Shape;564;g36a9af18e64_0_226"/>
          <p:cNvPicPr preferRelativeResize="0"/>
          <p:nvPr/>
        </p:nvPicPr>
        <p:blipFill>
          <a:blip r:embed="rId3">
            <a:alphaModFix/>
          </a:blip>
          <a:stretch>
            <a:fillRect/>
          </a:stretch>
        </p:blipFill>
        <p:spPr>
          <a:xfrm>
            <a:off x="609600" y="941525"/>
            <a:ext cx="7991726" cy="25035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36a9af18e64_0_24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Don’t Build Multi-Agents</a:t>
            </a:r>
            <a:endParaRPr/>
          </a:p>
        </p:txBody>
      </p:sp>
      <p:sp>
        <p:nvSpPr>
          <p:cNvPr id="570" name="Google Shape;570;g36a9af18e64_0_2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71" name="Google Shape;571;g36a9af18e64_0_240"/>
          <p:cNvSpPr txBox="1"/>
          <p:nvPr>
            <p:ph type="title"/>
          </p:nvPr>
        </p:nvSpPr>
        <p:spPr>
          <a:xfrm>
            <a:off x="311700" y="1019225"/>
            <a:ext cx="7972800" cy="2077200"/>
          </a:xfrm>
          <a:prstGeom prst="rect">
            <a:avLst/>
          </a:prstGeom>
          <a:noFill/>
          <a:ln>
            <a:noFill/>
          </a:ln>
        </p:spPr>
        <p:txBody>
          <a:bodyPr anchorCtr="0" anchor="t" bIns="91425" lIns="91425" spcFirstLastPara="1" rIns="91425" wrap="square" tIns="91425">
            <a:normAutofit fontScale="90000"/>
          </a:bodyPr>
          <a:lstStyle/>
          <a:p>
            <a:pPr indent="-366903" lvl="0" marL="457200" rtl="0" algn="l">
              <a:lnSpc>
                <a:spcPct val="100000"/>
              </a:lnSpc>
              <a:spcBef>
                <a:spcPts val="0"/>
              </a:spcBef>
              <a:spcAft>
                <a:spcPts val="0"/>
              </a:spcAft>
              <a:buSzPct val="100000"/>
              <a:buChar char="●"/>
            </a:pPr>
            <a:r>
              <a:rPr lang="en" sz="2420"/>
              <a:t>Principle 2</a:t>
            </a:r>
            <a:endParaRPr sz="2420"/>
          </a:p>
          <a:p>
            <a:pPr indent="-366903" lvl="0" marL="457200" rtl="0" algn="l">
              <a:lnSpc>
                <a:spcPct val="100000"/>
              </a:lnSpc>
              <a:spcBef>
                <a:spcPts val="0"/>
              </a:spcBef>
              <a:spcAft>
                <a:spcPts val="0"/>
              </a:spcAft>
              <a:buSzPct val="100000"/>
              <a:buChar char="●"/>
            </a:pPr>
            <a:r>
              <a:rPr lang="en" sz="2420"/>
              <a:t>Actions carry implicit decisions, and conflicting decisions carry bad results</a:t>
            </a:r>
            <a:endParaRPr sz="2420"/>
          </a:p>
          <a:p>
            <a:pPr indent="-366903" lvl="0" marL="457200" rtl="0" algn="l">
              <a:lnSpc>
                <a:spcPct val="100000"/>
              </a:lnSpc>
              <a:spcBef>
                <a:spcPts val="0"/>
              </a:spcBef>
              <a:spcAft>
                <a:spcPts val="0"/>
              </a:spcAft>
              <a:buSzPct val="100000"/>
              <a:buChar char="●"/>
            </a:pPr>
            <a:r>
              <a:rPr lang="en" sz="2420"/>
              <a:t>I would argue that Principles 1 &amp; 2 are so critical, and so rarely worth violating, that you should by default rule out any agent architectures that don’t abide by then. </a:t>
            </a:r>
            <a:endParaRPr sz="2420"/>
          </a:p>
          <a:p>
            <a:pPr indent="-366903" lvl="0" marL="457200" rtl="0" algn="l">
              <a:lnSpc>
                <a:spcPct val="100000"/>
              </a:lnSpc>
              <a:spcBef>
                <a:spcPts val="0"/>
              </a:spcBef>
              <a:spcAft>
                <a:spcPts val="0"/>
              </a:spcAft>
              <a:buSzPct val="100000"/>
              <a:buChar char="●"/>
            </a:pPr>
            <a:r>
              <a:rPr lang="en" sz="2420"/>
              <a:t>You might think this is constraining, but there is actually a wide space of different architectures you could still explore for your agent.</a:t>
            </a:r>
            <a:endParaRPr sz="242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36a9af18e64_0_24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Don’t Build Multi-Agents</a:t>
            </a:r>
            <a:endParaRPr/>
          </a:p>
        </p:txBody>
      </p:sp>
      <p:sp>
        <p:nvSpPr>
          <p:cNvPr id="577" name="Google Shape;577;g36a9af18e64_0_2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78" name="Google Shape;578;g36a9af18e64_0_248"/>
          <p:cNvSpPr txBox="1"/>
          <p:nvPr>
            <p:ph type="title"/>
          </p:nvPr>
        </p:nvSpPr>
        <p:spPr>
          <a:xfrm>
            <a:off x="244925" y="4339350"/>
            <a:ext cx="393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Simple &amp; reliable, the context is continuous</a:t>
            </a:r>
            <a:endParaRPr sz="1920"/>
          </a:p>
        </p:txBody>
      </p:sp>
      <p:pic>
        <p:nvPicPr>
          <p:cNvPr id="579" name="Google Shape;579;g36a9af18e64_0_248"/>
          <p:cNvPicPr preferRelativeResize="0"/>
          <p:nvPr/>
        </p:nvPicPr>
        <p:blipFill>
          <a:blip r:embed="rId3">
            <a:alphaModFix/>
          </a:blip>
          <a:stretch>
            <a:fillRect/>
          </a:stretch>
        </p:blipFill>
        <p:spPr>
          <a:xfrm>
            <a:off x="762000" y="789125"/>
            <a:ext cx="3030413" cy="3550225"/>
          </a:xfrm>
          <a:prstGeom prst="rect">
            <a:avLst/>
          </a:prstGeom>
          <a:noFill/>
          <a:ln>
            <a:noFill/>
          </a:ln>
          <a:effectLst>
            <a:outerShdw blurRad="57150" rotWithShape="0" algn="bl" dir="5400000" dist="19050">
              <a:srgbClr val="000000">
                <a:alpha val="50000"/>
              </a:srgbClr>
            </a:outerShdw>
          </a:effectLst>
        </p:spPr>
      </p:pic>
      <p:pic>
        <p:nvPicPr>
          <p:cNvPr id="580" name="Google Shape;580;g36a9af18e64_0_248"/>
          <p:cNvPicPr preferRelativeResize="0"/>
          <p:nvPr/>
        </p:nvPicPr>
        <p:blipFill>
          <a:blip r:embed="rId4">
            <a:alphaModFix/>
          </a:blip>
          <a:stretch>
            <a:fillRect/>
          </a:stretch>
        </p:blipFill>
        <p:spPr>
          <a:xfrm>
            <a:off x="4855990" y="763925"/>
            <a:ext cx="3157009" cy="3550225"/>
          </a:xfrm>
          <a:prstGeom prst="rect">
            <a:avLst/>
          </a:prstGeom>
          <a:noFill/>
          <a:ln>
            <a:noFill/>
          </a:ln>
          <a:effectLst>
            <a:outerShdw blurRad="57150" rotWithShape="0" algn="bl" dir="5400000" dist="19050">
              <a:srgbClr val="000000">
                <a:alpha val="50000"/>
              </a:srgbClr>
            </a:outerShdw>
          </a:effectLst>
        </p:spPr>
      </p:pic>
      <p:sp>
        <p:nvSpPr>
          <p:cNvPr id="581" name="Google Shape;581;g36a9af18e64_0_248"/>
          <p:cNvSpPr txBox="1"/>
          <p:nvPr>
            <p:ph type="title"/>
          </p:nvPr>
        </p:nvSpPr>
        <p:spPr>
          <a:xfrm>
            <a:off x="4572000" y="4339350"/>
            <a:ext cx="4260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However, struggle with longer tasks</a:t>
            </a:r>
            <a:endParaRPr sz="192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36a9af18e64_0_17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Don’t Build Multi-Agents</a:t>
            </a:r>
            <a:endParaRPr/>
          </a:p>
        </p:txBody>
      </p:sp>
      <p:sp>
        <p:nvSpPr>
          <p:cNvPr id="587" name="Google Shape;587;g36a9af18e64_0_1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88" name="Google Shape;588;g36a9af18e64_0_176"/>
          <p:cNvPicPr preferRelativeResize="0"/>
          <p:nvPr/>
        </p:nvPicPr>
        <p:blipFill>
          <a:blip r:embed="rId3">
            <a:alphaModFix/>
          </a:blip>
          <a:stretch>
            <a:fillRect/>
          </a:stretch>
        </p:blipFill>
        <p:spPr>
          <a:xfrm>
            <a:off x="304800" y="865325"/>
            <a:ext cx="4361922" cy="3721700"/>
          </a:xfrm>
          <a:prstGeom prst="rect">
            <a:avLst/>
          </a:prstGeom>
          <a:noFill/>
          <a:ln>
            <a:noFill/>
          </a:ln>
          <a:effectLst>
            <a:outerShdw blurRad="57150" rotWithShape="0" algn="bl" dir="5400000" dist="19050">
              <a:srgbClr val="000000">
                <a:alpha val="50000"/>
              </a:srgbClr>
            </a:outerShdw>
          </a:effectLst>
        </p:spPr>
      </p:pic>
      <p:sp>
        <p:nvSpPr>
          <p:cNvPr id="589" name="Google Shape;589;g36a9af18e64_0_176"/>
          <p:cNvSpPr txBox="1"/>
          <p:nvPr>
            <p:ph type="title"/>
          </p:nvPr>
        </p:nvSpPr>
        <p:spPr>
          <a:xfrm>
            <a:off x="4927375" y="895625"/>
            <a:ext cx="3904800" cy="3906900"/>
          </a:xfrm>
          <a:prstGeom prst="rect">
            <a:avLst/>
          </a:prstGeom>
          <a:noFill/>
          <a:ln>
            <a:noFill/>
          </a:ln>
        </p:spPr>
        <p:txBody>
          <a:bodyPr anchorCtr="0" anchor="t" bIns="91425" lIns="91425" spcFirstLastPara="1" rIns="91425" wrap="square" tIns="91425">
            <a:normAutofit/>
          </a:bodyPr>
          <a:lstStyle/>
          <a:p>
            <a:pPr indent="-382270" lvl="0" marL="457200" rtl="0" algn="l">
              <a:lnSpc>
                <a:spcPct val="100000"/>
              </a:lnSpc>
              <a:spcBef>
                <a:spcPts val="0"/>
              </a:spcBef>
              <a:spcAft>
                <a:spcPts val="0"/>
              </a:spcAft>
              <a:buSzPts val="2420"/>
              <a:buAutoNum type="arabicPeriod"/>
            </a:pPr>
            <a:r>
              <a:rPr lang="en" sz="2420"/>
              <a:t>introduce a new LLM model whose key purpose is to compress a history of actions &amp; conversation into key details, events, and decisions</a:t>
            </a:r>
            <a:endParaRPr sz="2420"/>
          </a:p>
          <a:p>
            <a:pPr indent="-382270" lvl="0" marL="457200" rtl="0" algn="l">
              <a:lnSpc>
                <a:spcPct val="100000"/>
              </a:lnSpc>
              <a:spcBef>
                <a:spcPts val="0"/>
              </a:spcBef>
              <a:spcAft>
                <a:spcPts val="0"/>
              </a:spcAft>
              <a:buSzPts val="2420"/>
              <a:buAutoNum type="arabicPeriod"/>
            </a:pPr>
            <a:r>
              <a:rPr lang="en" sz="2420"/>
              <a:t>This is hard to get right.</a:t>
            </a:r>
            <a:endParaRPr sz="2420"/>
          </a:p>
        </p:txBody>
      </p:sp>
      <p:sp>
        <p:nvSpPr>
          <p:cNvPr id="590" name="Google Shape;590;g36a9af18e64_0_176"/>
          <p:cNvSpPr txBox="1"/>
          <p:nvPr>
            <p:ph type="title"/>
          </p:nvPr>
        </p:nvSpPr>
        <p:spPr>
          <a:xfrm>
            <a:off x="633925" y="4644150"/>
            <a:ext cx="3501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Reliable on longer tasks</a:t>
            </a:r>
            <a:endParaRPr sz="192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02" name="Google Shape;102;p7"/>
          <p:cNvSpPr txBox="1"/>
          <p:nvPr>
            <p:ph idx="1" type="body"/>
          </p:nvPr>
        </p:nvSpPr>
        <p:spPr>
          <a:xfrm>
            <a:off x="3524175" y="789125"/>
            <a:ext cx="5308200" cy="3874200"/>
          </a:xfrm>
          <a:prstGeom prst="rect">
            <a:avLst/>
          </a:prstGeom>
          <a:noFill/>
          <a:ln>
            <a:noFill/>
          </a:ln>
        </p:spPr>
        <p:txBody>
          <a:bodyPr anchorCtr="0" anchor="t" bIns="91425" lIns="91425" spcFirstLastPara="1" rIns="91425" wrap="square" tIns="91425">
            <a:normAutofit fontScale="77500"/>
          </a:bodyPr>
          <a:lstStyle/>
          <a:p>
            <a:pPr indent="-351662" lvl="0" marL="457200" rtl="0" algn="l">
              <a:lnSpc>
                <a:spcPct val="115000"/>
              </a:lnSpc>
              <a:spcBef>
                <a:spcPts val="0"/>
              </a:spcBef>
              <a:spcAft>
                <a:spcPts val="0"/>
              </a:spcAft>
              <a:buSzPct val="100000"/>
              <a:buChar char="●"/>
            </a:pPr>
            <a:r>
              <a:rPr lang="en" sz="2500"/>
              <a:t>In the first panel, a woman walking ahead casually drops her handkerchief behind her, which appears to be an intentional act.</a:t>
            </a:r>
            <a:endParaRPr sz="2500"/>
          </a:p>
          <a:p>
            <a:pPr indent="-351662" lvl="0" marL="457200" rtl="0" algn="l">
              <a:lnSpc>
                <a:spcPct val="115000"/>
              </a:lnSpc>
              <a:spcBef>
                <a:spcPts val="0"/>
              </a:spcBef>
              <a:spcAft>
                <a:spcPts val="0"/>
              </a:spcAft>
              <a:buSzPct val="100000"/>
              <a:buChar char="●"/>
            </a:pPr>
            <a:r>
              <a:rPr lang="en" sz="2500"/>
              <a:t>A man walking behind her notices the dropped handkerchief, quickly picks it up, and chases after her in the second panel.</a:t>
            </a:r>
            <a:endParaRPr sz="2500"/>
          </a:p>
          <a:p>
            <a:pPr indent="-351662" lvl="0" marL="457200" rtl="0" algn="l">
              <a:lnSpc>
                <a:spcPct val="115000"/>
              </a:lnSpc>
              <a:spcBef>
                <a:spcPts val="0"/>
              </a:spcBef>
              <a:spcAft>
                <a:spcPts val="0"/>
              </a:spcAft>
              <a:buSzPct val="100000"/>
              <a:buChar char="●"/>
            </a:pPr>
            <a:r>
              <a:rPr lang="en" sz="2500"/>
              <a:t>In the third panel, the man is eagerly running towards the woman with the handkerchief in hand, ready to return it to her.</a:t>
            </a:r>
            <a:endParaRPr sz="2500"/>
          </a:p>
        </p:txBody>
      </p:sp>
      <p:pic>
        <p:nvPicPr>
          <p:cNvPr id="103" name="Google Shape;103;p7" title="tmp_cartoon.png"/>
          <p:cNvPicPr preferRelativeResize="0"/>
          <p:nvPr/>
        </p:nvPicPr>
        <p:blipFill rotWithShape="1">
          <a:blip r:embed="rId3">
            <a:alphaModFix/>
          </a:blip>
          <a:srcRect b="0" l="0" r="0" t="0"/>
          <a:stretch/>
        </p:blipFill>
        <p:spPr>
          <a:xfrm>
            <a:off x="304800" y="789125"/>
            <a:ext cx="3198224" cy="4077849"/>
          </a:xfrm>
          <a:prstGeom prst="rect">
            <a:avLst/>
          </a:prstGeom>
          <a:noFill/>
          <a:ln>
            <a:noFill/>
          </a:ln>
          <a:effectLst>
            <a:outerShdw blurRad="57150" rotWithShape="0" algn="bl" dir="5400000" dist="19050">
              <a:srgbClr val="000000">
                <a:alpha val="49803"/>
              </a:srgbClr>
            </a:outerShdw>
          </a:effectLst>
        </p:spPr>
      </p:pic>
      <p:sp>
        <p:nvSpPr>
          <p:cNvPr id="104" name="Google Shape;104;p7"/>
          <p:cNvSpPr txBox="1"/>
          <p:nvPr>
            <p:ph type="title"/>
          </p:nvPr>
        </p:nvSpPr>
        <p:spPr>
          <a:xfrm>
            <a:off x="246375" y="140225"/>
            <a:ext cx="870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Intelligence(ChatGPT-4o with Cartoon Images)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36a9af18e64_0_19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Summary</a:t>
            </a:r>
            <a:endParaRPr/>
          </a:p>
        </p:txBody>
      </p:sp>
      <p:sp>
        <p:nvSpPr>
          <p:cNvPr id="596" name="Google Shape;596;g36a9af18e64_0_194"/>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Safety &amp; Control</a:t>
            </a:r>
            <a:endParaRPr sz="2037"/>
          </a:p>
          <a:p>
            <a:pPr indent="-358012" lvl="1" marL="914400" rtl="0" algn="l">
              <a:lnSpc>
                <a:spcPct val="115000"/>
              </a:lnSpc>
              <a:spcBef>
                <a:spcPts val="0"/>
              </a:spcBef>
              <a:spcAft>
                <a:spcPts val="0"/>
              </a:spcAft>
              <a:buSzPts val="2038"/>
              <a:buChar char="○"/>
            </a:pPr>
            <a:r>
              <a:rPr lang="en" sz="2037"/>
              <a:t>Sandboxing, credential management, and auditing will remain critical for secure agent deployment.</a:t>
            </a:r>
            <a:endParaRPr sz="2037"/>
          </a:p>
          <a:p>
            <a:pPr indent="-357981" lvl="0" marL="457200" rtl="0" algn="l">
              <a:lnSpc>
                <a:spcPct val="115000"/>
              </a:lnSpc>
              <a:spcBef>
                <a:spcPts val="0"/>
              </a:spcBef>
              <a:spcAft>
                <a:spcPts val="0"/>
              </a:spcAft>
              <a:buSzPts val="2038"/>
              <a:buChar char="●"/>
            </a:pPr>
            <a:r>
              <a:rPr lang="en" sz="2037"/>
              <a:t>LLM Advancements</a:t>
            </a:r>
            <a:endParaRPr sz="2037"/>
          </a:p>
          <a:p>
            <a:pPr indent="-358012" lvl="1" marL="914400" rtl="0" algn="l">
              <a:lnSpc>
                <a:spcPct val="115000"/>
              </a:lnSpc>
              <a:spcBef>
                <a:spcPts val="0"/>
              </a:spcBef>
              <a:spcAft>
                <a:spcPts val="0"/>
              </a:spcAft>
              <a:buSzPts val="2038"/>
              <a:buChar char="○"/>
            </a:pPr>
            <a:r>
              <a:rPr lang="en" sz="2037"/>
              <a:t>Continued investment in training will enhance capabilities while reducing costs.</a:t>
            </a:r>
            <a:endParaRPr sz="2037"/>
          </a:p>
          <a:p>
            <a:pPr indent="-358012" lvl="0" marL="457200" rtl="0" algn="l">
              <a:lnSpc>
                <a:spcPct val="115000"/>
              </a:lnSpc>
              <a:spcBef>
                <a:spcPts val="0"/>
              </a:spcBef>
              <a:spcAft>
                <a:spcPts val="0"/>
              </a:spcAft>
              <a:buSzPts val="2038"/>
              <a:buChar char="●"/>
            </a:pPr>
            <a:r>
              <a:rPr lang="en" sz="2037"/>
              <a:t>Benchmarking Challenges</a:t>
            </a:r>
            <a:endParaRPr sz="2037"/>
          </a:p>
          <a:p>
            <a:pPr indent="-358012" lvl="1" marL="914400" rtl="0" algn="l">
              <a:lnSpc>
                <a:spcPct val="115000"/>
              </a:lnSpc>
              <a:spcBef>
                <a:spcPts val="0"/>
              </a:spcBef>
              <a:spcAft>
                <a:spcPts val="0"/>
              </a:spcAft>
              <a:buSzPts val="2038"/>
              <a:buChar char="○"/>
            </a:pPr>
            <a:r>
              <a:rPr lang="en" sz="2037"/>
              <a:t>Evaluation methods will improve, but measuring true agent intelligence remains difficult.</a:t>
            </a:r>
            <a:endParaRPr sz="2037"/>
          </a:p>
        </p:txBody>
      </p:sp>
      <p:sp>
        <p:nvSpPr>
          <p:cNvPr id="597" name="Google Shape;597;g36a9af18e64_0_1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36a9af18e64_0_26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Summary</a:t>
            </a:r>
            <a:endParaRPr/>
          </a:p>
        </p:txBody>
      </p:sp>
      <p:sp>
        <p:nvSpPr>
          <p:cNvPr id="603" name="Google Shape;603;g36a9af18e64_0_263"/>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Invisible Integration</a:t>
            </a:r>
            <a:endParaRPr sz="2037"/>
          </a:p>
          <a:p>
            <a:pPr indent="-358012" lvl="1" marL="914400" rtl="0" algn="l">
              <a:lnSpc>
                <a:spcPct val="115000"/>
              </a:lnSpc>
              <a:spcBef>
                <a:spcPts val="0"/>
              </a:spcBef>
              <a:spcAft>
                <a:spcPts val="0"/>
              </a:spcAft>
              <a:buSzPts val="2038"/>
              <a:buChar char="○"/>
            </a:pPr>
            <a:r>
              <a:rPr lang="en" sz="2037"/>
              <a:t>Agents will increasingly operate through native interfaces, making software interactions less visible.</a:t>
            </a:r>
            <a:endParaRPr sz="2037"/>
          </a:p>
          <a:p>
            <a:pPr indent="-357981" lvl="0" marL="457200" rtl="0" algn="l">
              <a:lnSpc>
                <a:spcPct val="115000"/>
              </a:lnSpc>
              <a:spcBef>
                <a:spcPts val="0"/>
              </a:spcBef>
              <a:spcAft>
                <a:spcPts val="0"/>
              </a:spcAft>
              <a:buSzPts val="2038"/>
              <a:buChar char="●"/>
            </a:pPr>
            <a:r>
              <a:rPr lang="en" sz="2037"/>
              <a:t>Accelerating Progress</a:t>
            </a:r>
            <a:endParaRPr sz="2037"/>
          </a:p>
          <a:p>
            <a:pPr indent="-358012" lvl="1" marL="914400" rtl="0" algn="l">
              <a:lnSpc>
                <a:spcPct val="115000"/>
              </a:lnSpc>
              <a:spcBef>
                <a:spcPts val="0"/>
              </a:spcBef>
              <a:spcAft>
                <a:spcPts val="0"/>
              </a:spcAft>
              <a:buSzPts val="2038"/>
              <a:buChar char="○"/>
            </a:pPr>
            <a:r>
              <a:rPr lang="en" sz="2037"/>
              <a:t>Development cycles will shorten, and agents will soon autonomously build other agents.</a:t>
            </a:r>
            <a:endParaRPr sz="2037"/>
          </a:p>
        </p:txBody>
      </p:sp>
      <p:sp>
        <p:nvSpPr>
          <p:cNvPr id="604" name="Google Shape;604;g36a9af18e64_0_2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36a9af18e64_0_28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10" name="Google Shape;610;g36a9af18e64_0_281"/>
          <p:cNvSpPr txBox="1"/>
          <p:nvPr>
            <p:ph idx="1" type="body"/>
          </p:nvPr>
        </p:nvSpPr>
        <p:spPr>
          <a:xfrm>
            <a:off x="311700" y="906825"/>
            <a:ext cx="8520600" cy="47457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AutoNum type="arabicPeriod"/>
            </a:pPr>
            <a:r>
              <a:rPr lang="en"/>
              <a:t>Agent AI: Graham Neubig, Professor, SCS, Carnegie Mellon University. Co-Founder, All Hands AI:</a:t>
            </a:r>
            <a:r>
              <a:rPr lang="en" sz="1600"/>
              <a:t> </a:t>
            </a:r>
            <a:r>
              <a:rPr lang="en" sz="1837" u="sng">
                <a:solidFill>
                  <a:schemeClr val="hlink"/>
                </a:solidFill>
                <a:hlinkClick r:id="rId3"/>
              </a:rPr>
              <a:t>https://www.youtube.com/watch?v=DNKb1IoJoaU</a:t>
            </a:r>
            <a:r>
              <a:rPr lang="en" sz="1837"/>
              <a:t> </a:t>
            </a:r>
            <a:endParaRPr sz="1837"/>
          </a:p>
          <a:p>
            <a:pPr indent="-345217" lvl="0" marL="457200" rtl="0" algn="l">
              <a:lnSpc>
                <a:spcPct val="115000"/>
              </a:lnSpc>
              <a:spcBef>
                <a:spcPts val="0"/>
              </a:spcBef>
              <a:spcAft>
                <a:spcPts val="0"/>
              </a:spcAft>
              <a:buSzPts val="1837"/>
              <a:buAutoNum type="arabicPeriod"/>
            </a:pPr>
            <a:r>
              <a:rPr lang="en" sz="1837"/>
              <a:t>Design2Code: How Far Are We From Automating Front-End Engineering? </a:t>
            </a:r>
            <a:r>
              <a:rPr lang="en" sz="1837" u="sng">
                <a:solidFill>
                  <a:schemeClr val="hlink"/>
                </a:solidFill>
                <a:hlinkClick r:id="rId4"/>
              </a:rPr>
              <a:t>https://github.com/NoviScl/Design2Code?tab=readme-ov-file</a:t>
            </a:r>
            <a:r>
              <a:rPr lang="en" sz="1837"/>
              <a:t> </a:t>
            </a:r>
            <a:endParaRPr sz="1837"/>
          </a:p>
          <a:p>
            <a:pPr indent="-345217" lvl="0" marL="457200" rtl="0" algn="l">
              <a:lnSpc>
                <a:spcPct val="115000"/>
              </a:lnSpc>
              <a:spcBef>
                <a:spcPts val="0"/>
              </a:spcBef>
              <a:spcAft>
                <a:spcPts val="0"/>
              </a:spcAft>
              <a:buSzPts val="1837"/>
              <a:buAutoNum type="arabicPeriod"/>
            </a:pPr>
            <a:r>
              <a:rPr lang="en" sz="1837"/>
              <a:t>CMU Advanced NLP Fall 2024 (15): Tool Use and LLM Agent Basics: </a:t>
            </a:r>
            <a:r>
              <a:rPr lang="en" sz="1837" u="sng">
                <a:solidFill>
                  <a:schemeClr val="hlink"/>
                </a:solidFill>
                <a:hlinkClick r:id="rId5"/>
              </a:rPr>
              <a:t>https://www.youtube.com/watch?v=a3SjRsqV9ZA&amp;t=1s</a:t>
            </a:r>
            <a:r>
              <a:rPr lang="en" sz="1837"/>
              <a:t> </a:t>
            </a:r>
            <a:endParaRPr sz="1837"/>
          </a:p>
          <a:p>
            <a:pPr indent="-345217" lvl="0" marL="457200" rtl="0" algn="l">
              <a:lnSpc>
                <a:spcPct val="115000"/>
              </a:lnSpc>
              <a:spcBef>
                <a:spcPts val="0"/>
              </a:spcBef>
              <a:spcAft>
                <a:spcPts val="0"/>
              </a:spcAft>
              <a:buSzPts val="1837"/>
              <a:buAutoNum type="arabicPeriod"/>
            </a:pPr>
            <a:r>
              <a:rPr lang="en" sz="1837"/>
              <a:t>CMU Advanced NLP Fall 2024 (16): Agents for Software Development and Web Browsing: </a:t>
            </a:r>
            <a:r>
              <a:rPr lang="en" sz="1837" u="sng">
                <a:solidFill>
                  <a:schemeClr val="hlink"/>
                </a:solidFill>
                <a:hlinkClick r:id="rId6"/>
              </a:rPr>
              <a:t>https://www.youtube.com/watch?v=lcNVAyNlp20&amp;t=1s</a:t>
            </a:r>
            <a:r>
              <a:rPr lang="en" sz="1837"/>
              <a:t>  </a:t>
            </a:r>
            <a:endParaRPr sz="1837"/>
          </a:p>
          <a:p>
            <a:pPr indent="-345217" lvl="0" marL="457200" rtl="0" algn="l">
              <a:lnSpc>
                <a:spcPct val="115000"/>
              </a:lnSpc>
              <a:spcBef>
                <a:spcPts val="0"/>
              </a:spcBef>
              <a:spcAft>
                <a:spcPts val="0"/>
              </a:spcAft>
              <a:buSzPts val="1837"/>
              <a:buAutoNum type="arabicPeriod"/>
            </a:pPr>
            <a:r>
              <a:rPr lang="en" sz="1837"/>
              <a:t>Stanford Webinar - Agentic AI: A Progression of Language Model Usage: </a:t>
            </a:r>
            <a:r>
              <a:rPr lang="en" sz="1837" u="sng">
                <a:solidFill>
                  <a:schemeClr val="hlink"/>
                </a:solidFill>
                <a:hlinkClick r:id="rId7"/>
              </a:rPr>
              <a:t>https://www.youtube.com/watch?v=kJLiOGle3Lw&amp;t=2s</a:t>
            </a:r>
            <a:r>
              <a:rPr lang="en" sz="1837"/>
              <a:t> </a:t>
            </a:r>
            <a:endParaRPr sz="1837"/>
          </a:p>
        </p:txBody>
      </p:sp>
      <p:sp>
        <p:nvSpPr>
          <p:cNvPr id="611" name="Google Shape;611;g36a9af18e64_0_2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36a9af18e64_0_39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17" name="Google Shape;617;g36a9af18e64_0_390"/>
          <p:cNvSpPr txBox="1"/>
          <p:nvPr>
            <p:ph idx="1" type="body"/>
          </p:nvPr>
        </p:nvSpPr>
        <p:spPr>
          <a:xfrm>
            <a:off x="311700" y="789125"/>
            <a:ext cx="8520600" cy="3970200"/>
          </a:xfrm>
          <a:prstGeom prst="rect">
            <a:avLst/>
          </a:prstGeom>
          <a:noFill/>
          <a:ln>
            <a:noFill/>
          </a:ln>
        </p:spPr>
        <p:txBody>
          <a:bodyPr anchorCtr="0" anchor="t" bIns="91425" lIns="91425" spcFirstLastPara="1" rIns="91425" wrap="square" tIns="91425">
            <a:noAutofit/>
          </a:bodyPr>
          <a:lstStyle/>
          <a:p>
            <a:pPr indent="-345281" lvl="0" marL="457200" rtl="0" algn="l">
              <a:lnSpc>
                <a:spcPct val="115000"/>
              </a:lnSpc>
              <a:spcBef>
                <a:spcPts val="0"/>
              </a:spcBef>
              <a:spcAft>
                <a:spcPts val="0"/>
              </a:spcAft>
              <a:buSzPts val="1838"/>
              <a:buAutoNum type="arabicPeriod" startAt="6"/>
            </a:pPr>
            <a:r>
              <a:rPr lang="en" sz="1600"/>
              <a:t>LU Lab GitHub: </a:t>
            </a:r>
            <a:r>
              <a:rPr lang="en" sz="1600" u="sng">
                <a:solidFill>
                  <a:schemeClr val="hlink"/>
                </a:solidFill>
                <a:hlinkClick r:id="rId3"/>
              </a:rPr>
              <a:t>https://github.com/ye-kyaw-thu</a:t>
            </a:r>
            <a:r>
              <a:rPr lang="en" sz="1600"/>
              <a:t> </a:t>
            </a:r>
            <a:endParaRPr sz="1600"/>
          </a:p>
          <a:p>
            <a:pPr indent="-330168" lvl="0" marL="457200" rtl="0" algn="l">
              <a:lnSpc>
                <a:spcPct val="115000"/>
              </a:lnSpc>
              <a:spcBef>
                <a:spcPts val="0"/>
              </a:spcBef>
              <a:spcAft>
                <a:spcPts val="0"/>
              </a:spcAft>
              <a:buSzPts val="1600"/>
              <a:buAutoNum type="arabicPeriod" startAt="6"/>
            </a:pPr>
            <a:r>
              <a:rPr lang="en" sz="1600"/>
              <a:t>Shumaker et al. Animal tool behavior: the use and manufacture of tools by animals. JHU Press, 2011</a:t>
            </a:r>
            <a:endParaRPr sz="1600"/>
          </a:p>
          <a:p>
            <a:pPr indent="-330168" lvl="0" marL="457200" rtl="0" algn="l">
              <a:lnSpc>
                <a:spcPct val="115000"/>
              </a:lnSpc>
              <a:spcBef>
                <a:spcPts val="0"/>
              </a:spcBef>
              <a:spcAft>
                <a:spcPts val="0"/>
              </a:spcAft>
              <a:buSzPts val="1600"/>
              <a:buAutoNum type="arabicPeriod" startAt="6"/>
            </a:pPr>
            <a:r>
              <a:rPr lang="en" sz="1600"/>
              <a:t>ToolkenGPT: Augmenting Frozen Language Models with Massive Tools via Tool Embeddings, Shibo Hao, Tianyang Liu, Zhen Wang, Zhiting Hu, </a:t>
            </a:r>
            <a:r>
              <a:rPr lang="en" sz="1600" u="sng">
                <a:solidFill>
                  <a:schemeClr val="hlink"/>
                </a:solidFill>
                <a:hlinkClick r:id="rId4"/>
              </a:rPr>
              <a:t>https://arxiv.org/abs/2305.11554</a:t>
            </a:r>
            <a:r>
              <a:rPr lang="en" sz="1600"/>
              <a:t> </a:t>
            </a:r>
            <a:endParaRPr sz="1600"/>
          </a:p>
          <a:p>
            <a:pPr indent="-330168" lvl="0" marL="457200" rtl="0" algn="l">
              <a:lnSpc>
                <a:spcPct val="115000"/>
              </a:lnSpc>
              <a:spcBef>
                <a:spcPts val="0"/>
              </a:spcBef>
              <a:spcAft>
                <a:spcPts val="0"/>
              </a:spcAft>
              <a:buSzPts val="1600"/>
              <a:buAutoNum type="arabicPeriod" startAt="6"/>
            </a:pPr>
            <a:r>
              <a:rPr lang="en" sz="1600"/>
              <a:t>WebArena: A Realistic Web Environment for Building Autonomous Agents, Shuyan Zhou, Frank F. Xu, Hao Zhu, Xuhui Zhou, Robert Lo, Abishek Sridhar, Xianyi Cheng, Tianyue Ou, Yonatan Bisk, Daniel Fried, Uri Alon, Graham Neubig, </a:t>
            </a:r>
            <a:r>
              <a:rPr lang="en" sz="1600" u="sng">
                <a:solidFill>
                  <a:schemeClr val="hlink"/>
                </a:solidFill>
                <a:hlinkClick r:id="rId5"/>
              </a:rPr>
              <a:t>https://arxiv.org/abs/2307.13854</a:t>
            </a:r>
            <a:r>
              <a:rPr lang="en" sz="1600"/>
              <a:t> </a:t>
            </a:r>
            <a:endParaRPr sz="1600"/>
          </a:p>
          <a:p>
            <a:pPr indent="-330168" lvl="0" marL="457200" rtl="0" algn="l">
              <a:lnSpc>
                <a:spcPct val="115000"/>
              </a:lnSpc>
              <a:spcBef>
                <a:spcPts val="0"/>
              </a:spcBef>
              <a:spcAft>
                <a:spcPts val="0"/>
              </a:spcAft>
              <a:buSzPts val="1600"/>
              <a:buAutoNum type="arabicPeriod" startAt="6"/>
            </a:pPr>
            <a:r>
              <a:rPr lang="en" sz="1600"/>
              <a:t>Building AI Agents That Actually Remember: A Developer’s Guide to Memory Management in 2025, Nayeem Islam: </a:t>
            </a:r>
            <a:r>
              <a:rPr lang="en" sz="1600" u="sng">
                <a:solidFill>
                  <a:schemeClr val="hlink"/>
                </a:solidFill>
                <a:hlinkClick r:id="rId6"/>
              </a:rPr>
              <a:t>https://medium.com/@nomannayeem/building-ai-agents-that-actually-remember-a-developers-guide-to-memory-management-in-2025-062fd0be80a1</a:t>
            </a:r>
            <a:r>
              <a:rPr lang="en" sz="1600"/>
              <a:t> </a:t>
            </a:r>
            <a:endParaRPr sz="1600"/>
          </a:p>
        </p:txBody>
      </p:sp>
      <p:sp>
        <p:nvSpPr>
          <p:cNvPr id="618" name="Google Shape;618;g36a9af18e64_0_3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36a9af18e64_0_42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24" name="Google Shape;624;g36a9af18e64_0_420"/>
          <p:cNvSpPr txBox="1"/>
          <p:nvPr>
            <p:ph idx="1" type="body"/>
          </p:nvPr>
        </p:nvSpPr>
        <p:spPr>
          <a:xfrm>
            <a:off x="311700" y="789125"/>
            <a:ext cx="8520600" cy="38739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AutoNum type="arabicPeriod" startAt="11"/>
            </a:pPr>
            <a:r>
              <a:rPr lang="en"/>
              <a:t>OpenHands: An Open Platform for AI Software Developers as Generalist Agents, Xingyao Wang, Boxuan Li, Yufan Song, Frank F. Xu, Xiangru Tang, Mingchen Zhuge, Jiayi Pan, Yueqi Song, Bowen Li, Jaskirat Singh, Hoang H. Tran, Fuqiang Li, Ren Ma, Mingzhang Zheng, Bill Qian, Yanjun Shao, Niklas Muennighoff, Yizhe Zhang, Binyuan Hui, Junyang Lin, Robert Brennan, Hao Peng, Heng Ji, Graham Neubig, </a:t>
            </a:r>
            <a:r>
              <a:rPr lang="en" u="sng">
                <a:solidFill>
                  <a:schemeClr val="hlink"/>
                </a:solidFill>
                <a:hlinkClick r:id="rId3"/>
              </a:rPr>
              <a:t>https://arxiv.org/abs/2407.16741</a:t>
            </a:r>
            <a:r>
              <a:rPr lang="en"/>
              <a:t> </a:t>
            </a:r>
            <a:endParaRPr/>
          </a:p>
          <a:p>
            <a:pPr indent="-342868" lvl="0" marL="457200" rtl="0" algn="l">
              <a:lnSpc>
                <a:spcPct val="115000"/>
              </a:lnSpc>
              <a:spcBef>
                <a:spcPts val="0"/>
              </a:spcBef>
              <a:spcAft>
                <a:spcPts val="0"/>
              </a:spcAft>
              <a:buSzPts val="1800"/>
              <a:buAutoNum type="arabicPeriod" startAt="11"/>
            </a:pPr>
            <a:r>
              <a:rPr lang="en"/>
              <a:t>Mind2Web: Towards a Generalist Agent for the Web, Xiang Deng, Yu Gu, Boyuan Zheng, Shijie Chen, Samuel Stevens, Boshi Wang, Huan Sun, Yu Su, </a:t>
            </a:r>
            <a:r>
              <a:rPr lang="en" u="sng">
                <a:solidFill>
                  <a:schemeClr val="hlink"/>
                </a:solidFill>
                <a:hlinkClick r:id="rId4"/>
              </a:rPr>
              <a:t>https://arxiv.org/abs/2306.06070</a:t>
            </a:r>
            <a:r>
              <a:rPr lang="en"/>
              <a:t> </a:t>
            </a:r>
            <a:endParaRPr/>
          </a:p>
          <a:p>
            <a:pPr indent="-342868" lvl="0" marL="457200" rtl="0" algn="l">
              <a:lnSpc>
                <a:spcPct val="115000"/>
              </a:lnSpc>
              <a:spcBef>
                <a:spcPts val="0"/>
              </a:spcBef>
              <a:spcAft>
                <a:spcPts val="0"/>
              </a:spcAft>
              <a:buSzPts val="1800"/>
              <a:buAutoNum type="arabicPeriod" startAt="11"/>
            </a:pPr>
            <a:r>
              <a:rPr lang="en"/>
              <a:t>Mind2Web Project Link:</a:t>
            </a:r>
            <a:r>
              <a:rPr lang="en" sz="1920">
                <a:solidFill>
                  <a:schemeClr val="dk1"/>
                </a:solidFill>
              </a:rPr>
              <a:t> </a:t>
            </a:r>
            <a:r>
              <a:rPr lang="en" sz="1920" u="sng">
                <a:solidFill>
                  <a:schemeClr val="accent5"/>
                </a:solidFill>
                <a:hlinkClick r:id="rId5">
                  <a:extLst>
                    <a:ext uri="{A12FA001-AC4F-418D-AE19-62706E023703}">
                      <ahyp:hlinkClr val="tx"/>
                    </a:ext>
                  </a:extLst>
                </a:hlinkClick>
              </a:rPr>
              <a:t>https://osu-nlp-group.github.io/Mind2Web/</a:t>
            </a:r>
            <a:r>
              <a:rPr lang="en" sz="1920">
                <a:solidFill>
                  <a:schemeClr val="dk1"/>
                </a:solidFill>
              </a:rPr>
              <a:t> </a:t>
            </a:r>
            <a:endParaRPr/>
          </a:p>
          <a:p>
            <a:pPr indent="-342868" lvl="0" marL="457200" rtl="0" algn="l">
              <a:lnSpc>
                <a:spcPct val="115000"/>
              </a:lnSpc>
              <a:spcBef>
                <a:spcPts val="0"/>
              </a:spcBef>
              <a:spcAft>
                <a:spcPts val="0"/>
              </a:spcAft>
              <a:buSzPts val="1800"/>
              <a:buAutoNum type="arabicPeriod" startAt="11"/>
            </a:pPr>
            <a:r>
              <a:rPr lang="en"/>
              <a:t>Flappy Bird Game: </a:t>
            </a:r>
            <a:r>
              <a:rPr lang="en" u="sng">
                <a:solidFill>
                  <a:schemeClr val="hlink"/>
                </a:solidFill>
                <a:hlinkClick r:id="rId6"/>
              </a:rPr>
              <a:t>https://flappybird.io/</a:t>
            </a:r>
            <a:r>
              <a:rPr lang="en"/>
              <a:t> </a:t>
            </a:r>
            <a:endParaRPr/>
          </a:p>
          <a:p>
            <a:pPr indent="-342868" lvl="0" marL="457200" rtl="0" algn="l">
              <a:lnSpc>
                <a:spcPct val="115000"/>
              </a:lnSpc>
              <a:spcBef>
                <a:spcPts val="0"/>
              </a:spcBef>
              <a:spcAft>
                <a:spcPts val="0"/>
              </a:spcAft>
              <a:buSzPts val="1800"/>
              <a:buAutoNum type="arabicPeriod" startAt="11"/>
            </a:pPr>
            <a:r>
              <a:rPr lang="en"/>
              <a:t>Design2Code Project Page: </a:t>
            </a:r>
            <a:r>
              <a:rPr lang="en" u="sng">
                <a:solidFill>
                  <a:schemeClr val="hlink"/>
                </a:solidFill>
                <a:hlinkClick r:id="rId7"/>
              </a:rPr>
              <a:t>https://salt-nlp.github.io/Design2Code/</a:t>
            </a:r>
            <a:r>
              <a:rPr lang="en"/>
              <a:t> </a:t>
            </a:r>
            <a:endParaRPr/>
          </a:p>
        </p:txBody>
      </p:sp>
      <p:sp>
        <p:nvSpPr>
          <p:cNvPr id="625" name="Google Shape;625;g36a9af18e64_0_4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36a9af18e64_0_44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31" name="Google Shape;631;g36a9af18e64_0_444"/>
          <p:cNvSpPr txBox="1"/>
          <p:nvPr>
            <p:ph idx="1" type="body"/>
          </p:nvPr>
        </p:nvSpPr>
        <p:spPr>
          <a:xfrm>
            <a:off x="311700" y="789125"/>
            <a:ext cx="8520600" cy="38739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AutoNum type="arabicPeriod" startAt="16"/>
            </a:pPr>
            <a:r>
              <a:rPr lang="en"/>
              <a:t>Andrew Ng Explores The Rise Of AI Agents And Agentic Reasoning | BUILD 2024 Keynote: </a:t>
            </a:r>
            <a:r>
              <a:rPr lang="en" u="sng">
                <a:solidFill>
                  <a:schemeClr val="hlink"/>
                </a:solidFill>
                <a:hlinkClick r:id="rId3"/>
              </a:rPr>
              <a:t>https://www.youtube.com/watch?v=KrRD7r7y7NY&amp;list=PLW0CAVDRXv0Y7LxtdHAqx_QedUt8HIsKc</a:t>
            </a:r>
            <a:r>
              <a:rPr lang="en"/>
              <a:t> </a:t>
            </a:r>
            <a:endParaRPr/>
          </a:p>
          <a:p>
            <a:pPr indent="-342868" lvl="0" marL="457200" rtl="0" algn="l">
              <a:lnSpc>
                <a:spcPct val="115000"/>
              </a:lnSpc>
              <a:spcBef>
                <a:spcPts val="0"/>
              </a:spcBef>
              <a:spcAft>
                <a:spcPts val="0"/>
              </a:spcAft>
              <a:buSzPts val="1800"/>
              <a:buAutoNum type="arabicPeriod" startAt="16"/>
            </a:pPr>
            <a:r>
              <a:rPr lang="en"/>
              <a:t>Agentic Object Detection: </a:t>
            </a:r>
            <a:r>
              <a:rPr lang="en" u="sng">
                <a:solidFill>
                  <a:schemeClr val="hlink"/>
                </a:solidFill>
                <a:hlinkClick r:id="rId4"/>
              </a:rPr>
              <a:t>https://va.landing.ai/demo/agentic-od</a:t>
            </a:r>
            <a:r>
              <a:rPr lang="en"/>
              <a:t> </a:t>
            </a:r>
            <a:endParaRPr/>
          </a:p>
          <a:p>
            <a:pPr indent="-342868" lvl="0" marL="457200" rtl="0" algn="l">
              <a:lnSpc>
                <a:spcPct val="115000"/>
              </a:lnSpc>
              <a:spcBef>
                <a:spcPts val="0"/>
              </a:spcBef>
              <a:spcAft>
                <a:spcPts val="0"/>
              </a:spcAft>
              <a:buSzPts val="1800"/>
              <a:buAutoNum type="arabicPeriod" startAt="16"/>
            </a:pPr>
            <a:r>
              <a:rPr lang="en"/>
              <a:t>Qwen2 VL Images VQA: </a:t>
            </a:r>
            <a:r>
              <a:rPr lang="en" u="sng">
                <a:solidFill>
                  <a:schemeClr val="hlink"/>
                </a:solidFill>
                <a:hlinkClick r:id="rId5"/>
              </a:rPr>
              <a:t>https://va.landing.ai/demo/api/Qwen2%20VL%20Images%20VQA</a:t>
            </a:r>
            <a:r>
              <a:rPr lang="en"/>
              <a:t> </a:t>
            </a:r>
            <a:endParaRPr/>
          </a:p>
          <a:p>
            <a:pPr indent="-342868" lvl="0" marL="457200" rtl="0" algn="l">
              <a:lnSpc>
                <a:spcPct val="115000"/>
              </a:lnSpc>
              <a:spcBef>
                <a:spcPts val="0"/>
              </a:spcBef>
              <a:spcAft>
                <a:spcPts val="0"/>
              </a:spcAft>
              <a:buSzPts val="1800"/>
              <a:buAutoNum type="arabicPeriod" startAt="16"/>
            </a:pPr>
            <a:r>
              <a:rPr lang="en"/>
              <a:t>Andrej Karpathy: Software Is Changing (Again): </a:t>
            </a:r>
            <a:r>
              <a:rPr lang="en" u="sng">
                <a:solidFill>
                  <a:schemeClr val="hlink"/>
                </a:solidFill>
                <a:hlinkClick r:id="rId6"/>
              </a:rPr>
              <a:t>https://www.youtube.com/watch?v=LCEmiRjPEtQ</a:t>
            </a:r>
            <a:r>
              <a:rPr lang="en"/>
              <a:t> </a:t>
            </a:r>
            <a:endParaRPr/>
          </a:p>
          <a:p>
            <a:pPr indent="-342868" lvl="0" marL="457200" rtl="0" algn="l">
              <a:lnSpc>
                <a:spcPct val="115000"/>
              </a:lnSpc>
              <a:spcBef>
                <a:spcPts val="0"/>
              </a:spcBef>
              <a:spcAft>
                <a:spcPts val="0"/>
              </a:spcAft>
              <a:buSzPts val="1800"/>
              <a:buAutoNum type="arabicPeriod" startAt="16"/>
            </a:pPr>
            <a:r>
              <a:rPr lang="en"/>
              <a:t>Awesome LLM Apps: </a:t>
            </a:r>
            <a:r>
              <a:rPr lang="en" u="sng">
                <a:solidFill>
                  <a:schemeClr val="hlink"/>
                </a:solidFill>
                <a:hlinkClick r:id="rId7"/>
              </a:rPr>
              <a:t>https://github.com/Shubhamsaboo/awesome-llm-apps</a:t>
            </a:r>
            <a:r>
              <a:rPr lang="en"/>
              <a:t>  </a:t>
            </a:r>
            <a:endParaRPr/>
          </a:p>
          <a:p>
            <a:pPr indent="0" lvl="0" marL="0" rtl="0" algn="l">
              <a:lnSpc>
                <a:spcPct val="115000"/>
              </a:lnSpc>
              <a:spcBef>
                <a:spcPts val="0"/>
              </a:spcBef>
              <a:spcAft>
                <a:spcPts val="0"/>
              </a:spcAft>
              <a:buNone/>
            </a:pPr>
            <a:r>
              <a:t/>
            </a:r>
            <a:endParaRPr/>
          </a:p>
        </p:txBody>
      </p:sp>
      <p:sp>
        <p:nvSpPr>
          <p:cNvPr id="632" name="Google Shape;632;g36a9af18e64_0_4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36a9af18e64_0_450"/>
          <p:cNvSpPr txBox="1"/>
          <p:nvPr>
            <p:ph type="ctrTitle"/>
          </p:nvPr>
        </p:nvSpPr>
        <p:spPr>
          <a:xfrm>
            <a:off x="979725" y="1044675"/>
            <a:ext cx="7059600" cy="13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5600"/>
              <a:t>Thank you!</a:t>
            </a:r>
            <a:endParaRPr sz="4622"/>
          </a:p>
        </p:txBody>
      </p:sp>
      <p:sp>
        <p:nvSpPr>
          <p:cNvPr id="638" name="Google Shape;638;g36a9af18e64_0_450"/>
          <p:cNvSpPr txBox="1"/>
          <p:nvPr>
            <p:ph idx="1" type="subTitle"/>
          </p:nvPr>
        </p:nvSpPr>
        <p:spPr>
          <a:xfrm>
            <a:off x="311700" y="2574675"/>
            <a:ext cx="8520600" cy="17589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3294"/>
              <a:buNone/>
            </a:pPr>
            <a:r>
              <a:rPr lang="en" sz="2500"/>
              <a:t>Homepage: </a:t>
            </a:r>
            <a:r>
              <a:rPr lang="en" sz="2500" u="sng">
                <a:solidFill>
                  <a:schemeClr val="hlink"/>
                </a:solidFill>
                <a:hlinkClick r:id="rId3"/>
              </a:rPr>
              <a:t>https://sites.google.com/site/yekyawthunlp/</a:t>
            </a:r>
            <a:r>
              <a:rPr lang="en" sz="2500"/>
              <a:t> </a:t>
            </a:r>
            <a:endParaRPr sz="2500"/>
          </a:p>
          <a:p>
            <a:pPr indent="0" lvl="0" marL="0" rtl="0" algn="ctr">
              <a:lnSpc>
                <a:spcPct val="90000"/>
              </a:lnSpc>
              <a:spcBef>
                <a:spcPts val="0"/>
              </a:spcBef>
              <a:spcAft>
                <a:spcPts val="0"/>
              </a:spcAft>
              <a:buSzPts val="3294"/>
              <a:buNone/>
            </a:pPr>
            <a:r>
              <a:rPr lang="en" sz="2500"/>
              <a:t>GitHub: </a:t>
            </a:r>
            <a:r>
              <a:rPr lang="en" sz="2500" u="sng">
                <a:solidFill>
                  <a:schemeClr val="hlink"/>
                </a:solidFill>
                <a:hlinkClick r:id="rId4"/>
              </a:rPr>
              <a:t>https://github.com/ye-kyaw-thu</a:t>
            </a:r>
            <a:r>
              <a:rPr lang="en" sz="2500"/>
              <a:t> </a:t>
            </a:r>
            <a:endParaRPr sz="2500"/>
          </a:p>
          <a:p>
            <a:pPr indent="0" lvl="0" marL="0" rtl="0" algn="ctr">
              <a:lnSpc>
                <a:spcPct val="90000"/>
              </a:lnSpc>
              <a:spcBef>
                <a:spcPts val="0"/>
              </a:spcBef>
              <a:spcAft>
                <a:spcPts val="0"/>
              </a:spcAft>
              <a:buSzPts val="3294"/>
              <a:buNone/>
            </a:pPr>
            <a:r>
              <a:rPr lang="en" sz="2500"/>
              <a:t>Email: ykt.nlp.ai@gmail.com</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0" name="Google Shape;110;p8"/>
          <p:cNvSpPr txBox="1"/>
          <p:nvPr>
            <p:ph idx="1" type="body"/>
          </p:nvPr>
        </p:nvSpPr>
        <p:spPr>
          <a:xfrm>
            <a:off x="3278175" y="789125"/>
            <a:ext cx="5554200" cy="3874200"/>
          </a:xfrm>
          <a:prstGeom prst="rect">
            <a:avLst/>
          </a:prstGeom>
          <a:noFill/>
          <a:ln>
            <a:noFill/>
          </a:ln>
        </p:spPr>
        <p:txBody>
          <a:bodyPr anchorCtr="0" anchor="t" bIns="91425" lIns="91425" spcFirstLastPara="1" rIns="91425" wrap="square" tIns="91425">
            <a:normAutofit fontScale="77500" lnSpcReduction="20000"/>
          </a:bodyPr>
          <a:lstStyle/>
          <a:p>
            <a:pPr indent="-351662" lvl="0" marL="457200" rtl="0" algn="l">
              <a:lnSpc>
                <a:spcPct val="115000"/>
              </a:lnSpc>
              <a:spcBef>
                <a:spcPts val="0"/>
              </a:spcBef>
              <a:spcAft>
                <a:spcPts val="0"/>
              </a:spcAft>
              <a:buSzPct val="100000"/>
              <a:buChar char="●"/>
            </a:pPr>
            <a:r>
              <a:rPr lang="en" sz="2500"/>
              <a:t>The cartoon humorously critiques how official or bureaucratic language is often filled with jargon, legal terms, or complex phrases that can be confusing to the general public. It suggests that even people working within the system might not fully understand the language used, leading to miscommunication and misunderstanding. The cartoon may be a satire on how excessive complexity in language can be a barrier to clear communication and transparency.</a:t>
            </a:r>
            <a:endParaRPr sz="2500"/>
          </a:p>
        </p:txBody>
      </p:sp>
      <p:pic>
        <p:nvPicPr>
          <p:cNvPr id="111" name="Google Shape;111;p8"/>
          <p:cNvPicPr preferRelativeResize="0"/>
          <p:nvPr/>
        </p:nvPicPr>
        <p:blipFill rotWithShape="1">
          <a:blip r:embed="rId3">
            <a:alphaModFix/>
          </a:blip>
          <a:srcRect b="0" l="0" r="0" t="0"/>
          <a:stretch/>
        </p:blipFill>
        <p:spPr>
          <a:xfrm>
            <a:off x="381000" y="789125"/>
            <a:ext cx="2806650" cy="4113875"/>
          </a:xfrm>
          <a:prstGeom prst="rect">
            <a:avLst/>
          </a:prstGeom>
          <a:noFill/>
          <a:ln>
            <a:noFill/>
          </a:ln>
          <a:effectLst>
            <a:outerShdw blurRad="57150" rotWithShape="0" algn="bl" dir="5400000" dist="19050">
              <a:srgbClr val="000000">
                <a:alpha val="49803"/>
              </a:srgbClr>
            </a:outerShdw>
          </a:effectLst>
        </p:spPr>
      </p:pic>
      <p:sp>
        <p:nvSpPr>
          <p:cNvPr id="112" name="Google Shape;112;p8"/>
          <p:cNvSpPr txBox="1"/>
          <p:nvPr>
            <p:ph type="title"/>
          </p:nvPr>
        </p:nvSpPr>
        <p:spPr>
          <a:xfrm>
            <a:off x="246375" y="140225"/>
            <a:ext cx="870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Intelligence(ChatGPT-4o with Cartoon Images)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9"/>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LLM Intelligence </a:t>
            </a:r>
            <a:endParaRPr/>
          </a:p>
          <a:p>
            <a:pPr indent="0" lvl="0" marL="0" rtl="0" algn="l">
              <a:lnSpc>
                <a:spcPct val="100000"/>
              </a:lnSpc>
              <a:spcBef>
                <a:spcPts val="0"/>
              </a:spcBef>
              <a:spcAft>
                <a:spcPts val="0"/>
              </a:spcAft>
              <a:buSzPct val="111111"/>
              <a:buNone/>
            </a:pPr>
            <a:r>
              <a:rPr lang="en"/>
              <a:t>(Gemini 2.5 Flash with Myanmar Proverbs)</a:t>
            </a:r>
            <a:endParaRPr/>
          </a:p>
        </p:txBody>
      </p:sp>
      <p:sp>
        <p:nvSpPr>
          <p:cNvPr id="118" name="Google Shape;11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19" name="Google Shape;119;p9"/>
          <p:cNvPicPr preferRelativeResize="0"/>
          <p:nvPr/>
        </p:nvPicPr>
        <p:blipFill rotWithShape="1">
          <a:blip r:embed="rId3">
            <a:alphaModFix/>
          </a:blip>
          <a:srcRect b="0" l="0" r="0" t="0"/>
          <a:stretch/>
        </p:blipFill>
        <p:spPr>
          <a:xfrm>
            <a:off x="1828800" y="1164825"/>
            <a:ext cx="5755225" cy="375007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